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466" r:id="rId3"/>
    <p:sldId id="313" r:id="rId4"/>
    <p:sldId id="465" r:id="rId5"/>
    <p:sldId id="446" r:id="rId6"/>
    <p:sldId id="447" r:id="rId7"/>
    <p:sldId id="308" r:id="rId8"/>
    <p:sldId id="436" r:id="rId9"/>
    <p:sldId id="448" r:id="rId10"/>
    <p:sldId id="450" r:id="rId11"/>
    <p:sldId id="373" r:id="rId12"/>
    <p:sldId id="452" r:id="rId13"/>
    <p:sldId id="451" r:id="rId14"/>
    <p:sldId id="453" r:id="rId15"/>
    <p:sldId id="454" r:id="rId16"/>
    <p:sldId id="455" r:id="rId17"/>
    <p:sldId id="460" r:id="rId18"/>
    <p:sldId id="461" r:id="rId19"/>
    <p:sldId id="456" r:id="rId20"/>
    <p:sldId id="457" r:id="rId21"/>
    <p:sldId id="310" r:id="rId22"/>
    <p:sldId id="374" r:id="rId23"/>
    <p:sldId id="458" r:id="rId24"/>
    <p:sldId id="437" r:id="rId25"/>
    <p:sldId id="438" r:id="rId26"/>
    <p:sldId id="439" r:id="rId27"/>
    <p:sldId id="336" r:id="rId28"/>
    <p:sldId id="281" r:id="rId29"/>
    <p:sldId id="279" r:id="rId30"/>
    <p:sldId id="378" r:id="rId31"/>
    <p:sldId id="440" r:id="rId32"/>
    <p:sldId id="307" r:id="rId33"/>
    <p:sldId id="441" r:id="rId34"/>
    <p:sldId id="278" r:id="rId35"/>
    <p:sldId id="442" r:id="rId36"/>
    <p:sldId id="459" r:id="rId37"/>
    <p:sldId id="443" r:id="rId38"/>
    <p:sldId id="444" r:id="rId39"/>
    <p:sldId id="445" r:id="rId40"/>
    <p:sldId id="314" r:id="rId41"/>
    <p:sldId id="318" r:id="rId42"/>
    <p:sldId id="320" r:id="rId43"/>
    <p:sldId id="334" r:id="rId44"/>
    <p:sldId id="273" r:id="rId45"/>
    <p:sldId id="416" r:id="rId46"/>
    <p:sldId id="319" r:id="rId47"/>
    <p:sldId id="321" r:id="rId48"/>
    <p:sldId id="337" r:id="rId49"/>
    <p:sldId id="322" r:id="rId50"/>
    <p:sldId id="325" r:id="rId51"/>
    <p:sldId id="323" r:id="rId52"/>
    <p:sldId id="324" r:id="rId53"/>
    <p:sldId id="328" r:id="rId54"/>
    <p:sldId id="463" r:id="rId55"/>
    <p:sldId id="464" r:id="rId56"/>
    <p:sldId id="259" r:id="rId57"/>
    <p:sldId id="315" r:id="rId58"/>
    <p:sldId id="261" r:id="rId59"/>
    <p:sldId id="316" r:id="rId60"/>
    <p:sldId id="317" r:id="rId61"/>
    <p:sldId id="265" r:id="rId62"/>
    <p:sldId id="266" r:id="rId63"/>
    <p:sldId id="326" r:id="rId64"/>
    <p:sldId id="267" r:id="rId65"/>
    <p:sldId id="467" r:id="rId66"/>
    <p:sldId id="268" r:id="rId67"/>
    <p:sldId id="46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3692"/>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D7E9-023D-4C44-8293-09E603943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E78096-706D-2A48-816B-0BF2093B7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73C4C-4539-E742-9EE0-72CB428253F4}"/>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8C976A57-ED10-AC48-824F-49279CC19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9292F-BDB8-5D46-9E38-6998EC5A542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11346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D1FE-3949-6D41-B8DB-2E30B520A3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766B12-E2C9-8848-9F48-5B8A81F77C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7AD7A-D345-E648-A2E3-7762F6628A1E}"/>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7670A7DC-B826-2D45-A83E-DEF8EFC17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DC08A-B985-7E49-BB45-3F7BFDCAEB5D}"/>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04733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1C6911-8704-7043-B2F4-FD2BF109A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652EB-5292-0F4F-98B2-088D45143C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B25CE-7207-D74E-902C-452C1B8BD8C3}"/>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7103F0D6-FB86-E84E-8A48-9FDF2041D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E4395-1AC6-1F41-AADE-AF83D1F52ED4}"/>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60292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86E8-B639-A64D-95A9-BF906F2E9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C45BF-6B6D-684A-9670-2EA9BA10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FEDB6-F6DA-D045-8442-1F6F5987549C}"/>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816AF52D-4648-104A-815C-925D9DA4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F6520-E256-3A4E-94E6-F84F17BCD1D1}"/>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09031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0A99-984E-4E44-A695-32AA51A2C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904E8C-C62B-7744-A22C-8ED843537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0D1DB-6378-C54F-9937-AE55489096B6}"/>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F156656E-6E74-834C-9D91-2B625C854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03091-9C3F-4346-A316-8711FC645BA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98096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6CC4-324A-B04B-964C-E9EC95D22B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B5EAFB-EE2A-9C49-A23D-1F12FCD785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70236F-6587-8A4A-AEF0-9B88B4AD2C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E367A4-A189-ED44-9C80-05E8BA32D0F4}"/>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6" name="Footer Placeholder 5">
            <a:extLst>
              <a:ext uri="{FF2B5EF4-FFF2-40B4-BE49-F238E27FC236}">
                <a16:creationId xmlns:a16="http://schemas.microsoft.com/office/drawing/2014/main" id="{0108FE44-87EB-5842-85AF-D4546B280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5F94F-E0FC-0240-A950-0CA757F26D43}"/>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31291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5097-3D87-C047-B349-638202CE67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15EC9D-73BD-8B4E-849D-26CF2988E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28089D-D9F5-F049-A6DE-158321B838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925F4-5A31-694D-8B45-E1A7E2622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27D8AF-AB58-484D-B8C2-EF02E158E0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F1BC95-2D9C-2E4E-AFEB-C6CAF6A0F665}"/>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8" name="Footer Placeholder 7">
            <a:extLst>
              <a:ext uri="{FF2B5EF4-FFF2-40B4-BE49-F238E27FC236}">
                <a16:creationId xmlns:a16="http://schemas.microsoft.com/office/drawing/2014/main" id="{F02C01B4-E887-0A47-96A7-7D86CCA1B3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58CE6B-7C12-D24A-B499-34E1B2A20280}"/>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861331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7CD9-929D-0349-A11D-F0685367E6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5BA8F-8D92-8045-804D-E77AA1F044EF}"/>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4" name="Footer Placeholder 3">
            <a:extLst>
              <a:ext uri="{FF2B5EF4-FFF2-40B4-BE49-F238E27FC236}">
                <a16:creationId xmlns:a16="http://schemas.microsoft.com/office/drawing/2014/main" id="{EC7EA05F-C96E-634C-8E8D-EF0C46E33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909454-67A0-454D-8495-5BD5DBF50546}"/>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09455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9CB823-F627-4E41-BC13-F8BD61384395}"/>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3" name="Footer Placeholder 2">
            <a:extLst>
              <a:ext uri="{FF2B5EF4-FFF2-40B4-BE49-F238E27FC236}">
                <a16:creationId xmlns:a16="http://schemas.microsoft.com/office/drawing/2014/main" id="{FA57AEB4-0D73-104D-BC5E-ADB3B1FB0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62AD0-D2E6-4646-B9EC-F05781C3F6D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45125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7FF4-438B-A14D-9F60-39099F832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62C627-75CE-4548-B2A2-B7BD5A420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5D05BA-7CCF-9746-BEC8-E3C51A209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13D7E0-8F57-B742-8668-23BBA721B363}"/>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6" name="Footer Placeholder 5">
            <a:extLst>
              <a:ext uri="{FF2B5EF4-FFF2-40B4-BE49-F238E27FC236}">
                <a16:creationId xmlns:a16="http://schemas.microsoft.com/office/drawing/2014/main" id="{66764437-1AD1-F34B-A7CE-87E190554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B389E-064B-CF47-A6AC-FA86BA51ACA5}"/>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73004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85-CBB5-A44B-8BDA-A57887F3C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7FC9C-425C-3D4C-A7F8-95F2938141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8BC25C-B770-D14B-B3D3-01EABDC27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0FC2A0-95FC-2E49-B4BF-56FA7B865F61}"/>
              </a:ext>
            </a:extLst>
          </p:cNvPr>
          <p:cNvSpPr>
            <a:spLocks noGrp="1"/>
          </p:cNvSpPr>
          <p:nvPr>
            <p:ph type="dt" sz="half" idx="10"/>
          </p:nvPr>
        </p:nvSpPr>
        <p:spPr/>
        <p:txBody>
          <a:bodyPr/>
          <a:lstStyle/>
          <a:p>
            <a:fld id="{1D5CDEE8-BCB5-6C40-A2DE-38754BFFDA8F}" type="datetimeFigureOut">
              <a:rPr lang="en-US" smtClean="0"/>
              <a:t>9/3/20</a:t>
            </a:fld>
            <a:endParaRPr lang="en-US"/>
          </a:p>
        </p:txBody>
      </p:sp>
      <p:sp>
        <p:nvSpPr>
          <p:cNvPr id="6" name="Footer Placeholder 5">
            <a:extLst>
              <a:ext uri="{FF2B5EF4-FFF2-40B4-BE49-F238E27FC236}">
                <a16:creationId xmlns:a16="http://schemas.microsoft.com/office/drawing/2014/main" id="{54369BE1-F977-D242-8707-8B57B5EAF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A7D28-153C-3B4E-8824-40548E2947A2}"/>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18251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5D6B5-DB92-4B41-9A06-3F3EBAD5A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F5CCBB-655A-0C4A-8951-44EA93421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ED064-0034-044C-89DD-68E6A3560D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CDEE8-BCB5-6C40-A2DE-38754BFFDA8F}" type="datetimeFigureOut">
              <a:rPr lang="en-US" smtClean="0"/>
              <a:t>9/3/20</a:t>
            </a:fld>
            <a:endParaRPr lang="en-US"/>
          </a:p>
        </p:txBody>
      </p:sp>
      <p:sp>
        <p:nvSpPr>
          <p:cNvPr id="5" name="Footer Placeholder 4">
            <a:extLst>
              <a:ext uri="{FF2B5EF4-FFF2-40B4-BE49-F238E27FC236}">
                <a16:creationId xmlns:a16="http://schemas.microsoft.com/office/drawing/2014/main" id="{3F8EDD78-0E1D-774D-9C1C-8C84739F1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43C89-B034-C446-933C-CD68B5204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B5A8F-51EC-574C-864B-27DA50C1EE99}" type="slidenum">
              <a:rPr lang="en-US" smtClean="0"/>
              <a:t>‹#›</a:t>
            </a:fld>
            <a:endParaRPr lang="en-US"/>
          </a:p>
        </p:txBody>
      </p:sp>
    </p:spTree>
    <p:extLst>
      <p:ext uri="{BB962C8B-B14F-4D97-AF65-F5344CB8AC3E}">
        <p14:creationId xmlns:p14="http://schemas.microsoft.com/office/powerpoint/2010/main" val="37289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zip-codes.com/state/mn.asp#zipcod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js/js_function_parameters.asp"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Functional_programming" TargetMode="External"/><Relationship Id="rId1" Type="http://schemas.openxmlformats.org/officeDocument/2006/relationships/slideLayout" Target="../slideLayouts/slideLayout2.xml"/><Relationship Id="rId4" Type="http://schemas.openxmlformats.org/officeDocument/2006/relationships/hyperlink" Target="https://codeburst.io/a-beginner-friendly-intro-to-functional-programming-4f69aa109569"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enysdovhan/wtfj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laraj/week4-exampl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io/fjht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amples.openweathermap.org/data/2.5/group?id=524901,703448,2643743&amp;units=metric&amp;appid=439d4b804bc8187953eb36d2a8c26a02"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io/JU3l6"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news.codecademy.com/your-guide-to-semicolons-in-javascrip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7253-3719-DD49-9EB1-44517D517494}"/>
              </a:ext>
            </a:extLst>
          </p:cNvPr>
          <p:cNvSpPr>
            <a:spLocks noGrp="1"/>
          </p:cNvSpPr>
          <p:nvPr>
            <p:ph type="ctrTitle"/>
          </p:nvPr>
        </p:nvSpPr>
        <p:spPr/>
        <p:txBody>
          <a:bodyPr/>
          <a:lstStyle/>
          <a:p>
            <a:r>
              <a:rPr lang="en-US" dirty="0"/>
              <a:t>JavaScript</a:t>
            </a:r>
          </a:p>
        </p:txBody>
      </p:sp>
      <p:sp>
        <p:nvSpPr>
          <p:cNvPr id="3" name="Subtitle 2">
            <a:extLst>
              <a:ext uri="{FF2B5EF4-FFF2-40B4-BE49-F238E27FC236}">
                <a16:creationId xmlns:a16="http://schemas.microsoft.com/office/drawing/2014/main" id="{E7737A1C-86DB-6949-A5B8-953DE5616DE0}"/>
              </a:ext>
            </a:extLst>
          </p:cNvPr>
          <p:cNvSpPr>
            <a:spLocks noGrp="1"/>
          </p:cNvSpPr>
          <p:nvPr>
            <p:ph type="subTitle" idx="1"/>
          </p:nvPr>
        </p:nvSpPr>
        <p:spPr/>
        <p:txBody>
          <a:bodyPr/>
          <a:lstStyle/>
          <a:p>
            <a:r>
              <a:rPr lang="en-US" dirty="0"/>
              <a:t>Language fundamentals</a:t>
            </a:r>
          </a:p>
          <a:p>
            <a:r>
              <a:rPr lang="en-US" dirty="0"/>
              <a:t>Arrays, Objects, JSON</a:t>
            </a:r>
          </a:p>
        </p:txBody>
      </p:sp>
    </p:spTree>
    <p:extLst>
      <p:ext uri="{BB962C8B-B14F-4D97-AF65-F5344CB8AC3E}">
        <p14:creationId xmlns:p14="http://schemas.microsoft.com/office/powerpoint/2010/main" val="182622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86BEF-0568-1B4F-B6CD-094F3C38AAB4}"/>
              </a:ext>
            </a:extLst>
          </p:cNvPr>
          <p:cNvSpPr>
            <a:spLocks noGrp="1"/>
          </p:cNvSpPr>
          <p:nvPr>
            <p:ph idx="1"/>
          </p:nvPr>
        </p:nvSpPr>
        <p:spPr>
          <a:xfrm>
            <a:off x="838200" y="1825625"/>
            <a:ext cx="4986130" cy="4351338"/>
          </a:xfrm>
        </p:spPr>
        <p:txBody>
          <a:bodyPr>
            <a:normAutofit/>
          </a:bodyPr>
          <a:lstStyle/>
          <a:p>
            <a:r>
              <a:rPr lang="en-US" dirty="0"/>
              <a:t>Example: defining and calling a function using </a:t>
            </a:r>
            <a:r>
              <a:rPr lang="en-US" b="1" dirty="0"/>
              <a:t>function</a:t>
            </a:r>
            <a:r>
              <a:rPr lang="en-US" dirty="0"/>
              <a:t> keyword</a:t>
            </a:r>
          </a:p>
          <a:p>
            <a:r>
              <a:rPr lang="en-US" dirty="0"/>
              <a:t>a, b are function </a:t>
            </a:r>
            <a:r>
              <a:rPr lang="en-US" b="1" dirty="0"/>
              <a:t>parameters</a:t>
            </a:r>
            <a:r>
              <a:rPr lang="en-US" dirty="0"/>
              <a:t>, used to send data to the function</a:t>
            </a:r>
          </a:p>
          <a:p>
            <a:r>
              <a:rPr lang="en-US" dirty="0"/>
              <a:t>Use { } to contain function body</a:t>
            </a:r>
            <a:endParaRPr lang="en-US" b="1" dirty="0"/>
          </a:p>
          <a:p>
            <a:r>
              <a:rPr lang="en-US" b="1" dirty="0"/>
              <a:t>return</a:t>
            </a:r>
            <a:r>
              <a:rPr lang="en-US" dirty="0"/>
              <a:t> keyword returns data to the caller</a:t>
            </a:r>
          </a:p>
          <a:p>
            <a:pPr marL="0" indent="0">
              <a:buNone/>
            </a:pPr>
            <a:endParaRPr lang="en-US" dirty="0"/>
          </a:p>
        </p:txBody>
      </p:sp>
      <p:sp>
        <p:nvSpPr>
          <p:cNvPr id="2" name="Title 1">
            <a:extLst>
              <a:ext uri="{FF2B5EF4-FFF2-40B4-BE49-F238E27FC236}">
                <a16:creationId xmlns:a16="http://schemas.microsoft.com/office/drawing/2014/main" id="{FBC4CA30-1236-314D-8D78-1BC4EB32B224}"/>
              </a:ext>
            </a:extLst>
          </p:cNvPr>
          <p:cNvSpPr>
            <a:spLocks noGrp="1"/>
          </p:cNvSpPr>
          <p:nvPr>
            <p:ph type="title"/>
          </p:nvPr>
        </p:nvSpPr>
        <p:spPr/>
        <p:txBody>
          <a:bodyPr/>
          <a:lstStyle/>
          <a:p>
            <a:r>
              <a:rPr lang="en-US" dirty="0"/>
              <a:t>Defining Functions</a:t>
            </a:r>
          </a:p>
        </p:txBody>
      </p:sp>
      <p:pic>
        <p:nvPicPr>
          <p:cNvPr id="4" name="Picture 3">
            <a:extLst>
              <a:ext uri="{FF2B5EF4-FFF2-40B4-BE49-F238E27FC236}">
                <a16:creationId xmlns:a16="http://schemas.microsoft.com/office/drawing/2014/main" id="{5A65AD2F-118E-4F4A-AEC9-8147264B153C}"/>
              </a:ext>
            </a:extLst>
          </p:cNvPr>
          <p:cNvPicPr>
            <a:picLocks noChangeAspect="1"/>
          </p:cNvPicPr>
          <p:nvPr/>
        </p:nvPicPr>
        <p:blipFill>
          <a:blip r:embed="rId2"/>
          <a:stretch>
            <a:fillRect/>
          </a:stretch>
        </p:blipFill>
        <p:spPr>
          <a:xfrm>
            <a:off x="6096000" y="1690688"/>
            <a:ext cx="5757436" cy="4193277"/>
          </a:xfrm>
          <a:prstGeom prst="rect">
            <a:avLst/>
          </a:prstGeom>
        </p:spPr>
      </p:pic>
    </p:spTree>
    <p:extLst>
      <p:ext uri="{BB962C8B-B14F-4D97-AF65-F5344CB8AC3E}">
        <p14:creationId xmlns:p14="http://schemas.microsoft.com/office/powerpoint/2010/main" val="292959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86BEF-0568-1B4F-B6CD-094F3C38AAB4}"/>
              </a:ext>
            </a:extLst>
          </p:cNvPr>
          <p:cNvSpPr>
            <a:spLocks noGrp="1"/>
          </p:cNvSpPr>
          <p:nvPr>
            <p:ph idx="1"/>
          </p:nvPr>
        </p:nvSpPr>
        <p:spPr>
          <a:xfrm>
            <a:off x="838200" y="1825625"/>
            <a:ext cx="3018183" cy="4351338"/>
          </a:xfrm>
        </p:spPr>
        <p:txBody>
          <a:bodyPr>
            <a:normAutofit/>
          </a:bodyPr>
          <a:lstStyle/>
          <a:p>
            <a:r>
              <a:rPr lang="en-US" dirty="0"/>
              <a:t>text is the function </a:t>
            </a:r>
            <a:r>
              <a:rPr lang="en-US" b="1" dirty="0"/>
              <a:t>parameter</a:t>
            </a:r>
            <a:r>
              <a:rPr lang="en-US" dirty="0"/>
              <a:t>, used to send data to the function</a:t>
            </a:r>
          </a:p>
          <a:p>
            <a:r>
              <a:rPr lang="en-US" b="1" dirty="0"/>
              <a:t>return</a:t>
            </a:r>
            <a:r>
              <a:rPr lang="en-US" dirty="0"/>
              <a:t> keyword returns data to the caller</a:t>
            </a:r>
          </a:p>
          <a:p>
            <a:pPr marL="0" indent="0">
              <a:buNone/>
            </a:pPr>
            <a:endParaRPr lang="en-US" dirty="0"/>
          </a:p>
        </p:txBody>
      </p:sp>
      <p:sp>
        <p:nvSpPr>
          <p:cNvPr id="2" name="Title 1">
            <a:extLst>
              <a:ext uri="{FF2B5EF4-FFF2-40B4-BE49-F238E27FC236}">
                <a16:creationId xmlns:a16="http://schemas.microsoft.com/office/drawing/2014/main" id="{FBC4CA30-1236-314D-8D78-1BC4EB32B224}"/>
              </a:ext>
            </a:extLst>
          </p:cNvPr>
          <p:cNvSpPr>
            <a:spLocks noGrp="1"/>
          </p:cNvSpPr>
          <p:nvPr>
            <p:ph type="title"/>
          </p:nvPr>
        </p:nvSpPr>
        <p:spPr/>
        <p:txBody>
          <a:bodyPr/>
          <a:lstStyle/>
          <a:p>
            <a:r>
              <a:rPr lang="en-US" dirty="0"/>
              <a:t>Defining Functions</a:t>
            </a:r>
          </a:p>
        </p:txBody>
      </p:sp>
      <p:pic>
        <p:nvPicPr>
          <p:cNvPr id="5" name="Picture 4">
            <a:extLst>
              <a:ext uri="{FF2B5EF4-FFF2-40B4-BE49-F238E27FC236}">
                <a16:creationId xmlns:a16="http://schemas.microsoft.com/office/drawing/2014/main" id="{1F7BEC34-13F9-1C40-9CA0-2076E98F125A}"/>
              </a:ext>
            </a:extLst>
          </p:cNvPr>
          <p:cNvPicPr>
            <a:picLocks noChangeAspect="1"/>
          </p:cNvPicPr>
          <p:nvPr/>
        </p:nvPicPr>
        <p:blipFill>
          <a:blip r:embed="rId2"/>
          <a:stretch>
            <a:fillRect/>
          </a:stretch>
        </p:blipFill>
        <p:spPr>
          <a:xfrm>
            <a:off x="4171397" y="1825625"/>
            <a:ext cx="7580261" cy="2726497"/>
          </a:xfrm>
          <a:prstGeom prst="rect">
            <a:avLst/>
          </a:prstGeom>
        </p:spPr>
      </p:pic>
      <p:cxnSp>
        <p:nvCxnSpPr>
          <p:cNvPr id="7" name="Straight Arrow Connector 6">
            <a:extLst>
              <a:ext uri="{FF2B5EF4-FFF2-40B4-BE49-F238E27FC236}">
                <a16:creationId xmlns:a16="http://schemas.microsoft.com/office/drawing/2014/main" id="{4DB9E458-67D0-4048-8E21-B156EB8A78C8}"/>
              </a:ext>
            </a:extLst>
          </p:cNvPr>
          <p:cNvCxnSpPr/>
          <p:nvPr/>
        </p:nvCxnSpPr>
        <p:spPr>
          <a:xfrm flipH="1" flipV="1">
            <a:off x="9144000" y="4373217"/>
            <a:ext cx="755374" cy="1172818"/>
          </a:xfrm>
          <a:prstGeom prst="straightConnector1">
            <a:avLst/>
          </a:prstGeom>
          <a:ln w="76200">
            <a:solidFill>
              <a:srgbClr val="FF89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1E6EC-6702-EC46-9B0C-DB1A0C8635F0}"/>
              </a:ext>
            </a:extLst>
          </p:cNvPr>
          <p:cNvSpPr txBox="1"/>
          <p:nvPr/>
        </p:nvSpPr>
        <p:spPr>
          <a:xfrm>
            <a:off x="8945217" y="5645426"/>
            <a:ext cx="2504212" cy="523220"/>
          </a:xfrm>
          <a:prstGeom prst="rect">
            <a:avLst/>
          </a:prstGeom>
          <a:noFill/>
        </p:spPr>
        <p:txBody>
          <a:bodyPr wrap="none" rtlCol="0">
            <a:spAutoFit/>
          </a:bodyPr>
          <a:lstStyle/>
          <a:p>
            <a:r>
              <a:rPr lang="en-US" sz="2800" dirty="0"/>
              <a:t>Prints HELLO!!!!</a:t>
            </a:r>
          </a:p>
        </p:txBody>
      </p:sp>
    </p:spTree>
    <p:extLst>
      <p:ext uri="{BB962C8B-B14F-4D97-AF65-F5344CB8AC3E}">
        <p14:creationId xmlns:p14="http://schemas.microsoft.com/office/powerpoint/2010/main" val="11013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3B8E-2AFB-DA48-A8C4-2DE579C26869}"/>
              </a:ext>
            </a:extLst>
          </p:cNvPr>
          <p:cNvSpPr>
            <a:spLocks noGrp="1"/>
          </p:cNvSpPr>
          <p:nvPr>
            <p:ph type="title"/>
          </p:nvPr>
        </p:nvSpPr>
        <p:spPr/>
        <p:txBody>
          <a:bodyPr/>
          <a:lstStyle/>
          <a:p>
            <a:r>
              <a:rPr lang="en-US" dirty="0"/>
              <a:t>Defining Functions</a:t>
            </a:r>
          </a:p>
        </p:txBody>
      </p:sp>
      <p:sp>
        <p:nvSpPr>
          <p:cNvPr id="3" name="Content Placeholder 2">
            <a:extLst>
              <a:ext uri="{FF2B5EF4-FFF2-40B4-BE49-F238E27FC236}">
                <a16:creationId xmlns:a16="http://schemas.microsoft.com/office/drawing/2014/main" id="{62D34EB0-AA63-8B47-9FD6-DD324A8D1ABB}"/>
              </a:ext>
            </a:extLst>
          </p:cNvPr>
          <p:cNvSpPr>
            <a:spLocks noGrp="1"/>
          </p:cNvSpPr>
          <p:nvPr>
            <p:ph idx="1"/>
          </p:nvPr>
        </p:nvSpPr>
        <p:spPr>
          <a:xfrm>
            <a:off x="838200" y="1825625"/>
            <a:ext cx="3495261" cy="4351338"/>
          </a:xfrm>
        </p:spPr>
        <p:txBody>
          <a:bodyPr>
            <a:normAutofit fontScale="77500" lnSpcReduction="20000"/>
          </a:bodyPr>
          <a:lstStyle/>
          <a:p>
            <a:r>
              <a:rPr lang="en-US" dirty="0"/>
              <a:t>All of Minnesota's zip codes are between 55001 and 56763</a:t>
            </a:r>
          </a:p>
          <a:p>
            <a:endParaRPr lang="en-US" dirty="0"/>
          </a:p>
          <a:p>
            <a:r>
              <a:rPr lang="en-US" dirty="0"/>
              <a:t>A function to check if a zip code is valid for Minnesota </a:t>
            </a:r>
          </a:p>
          <a:p>
            <a:endParaRPr lang="en-US" dirty="0"/>
          </a:p>
          <a:p>
            <a:r>
              <a:rPr lang="en-US" b="1" dirty="0"/>
              <a:t>&amp;&amp;</a:t>
            </a:r>
            <a:r>
              <a:rPr lang="en-US" dirty="0"/>
              <a:t> is the AND operator</a:t>
            </a:r>
          </a:p>
          <a:p>
            <a:endParaRPr lang="en-US" dirty="0"/>
          </a:p>
          <a:p>
            <a:r>
              <a:rPr lang="en-US" dirty="0"/>
              <a:t>Note type coercion in the condition when function is called with a string </a:t>
            </a:r>
          </a:p>
        </p:txBody>
      </p:sp>
      <p:sp>
        <p:nvSpPr>
          <p:cNvPr id="4" name="Rectangle 3">
            <a:extLst>
              <a:ext uri="{FF2B5EF4-FFF2-40B4-BE49-F238E27FC236}">
                <a16:creationId xmlns:a16="http://schemas.microsoft.com/office/drawing/2014/main" id="{7304EE1A-D282-4E46-8490-610692BEF7C6}"/>
              </a:ext>
            </a:extLst>
          </p:cNvPr>
          <p:cNvSpPr/>
          <p:nvPr/>
        </p:nvSpPr>
        <p:spPr>
          <a:xfrm>
            <a:off x="838200" y="6340719"/>
            <a:ext cx="5036892" cy="369332"/>
          </a:xfrm>
          <a:prstGeom prst="rect">
            <a:avLst/>
          </a:prstGeom>
        </p:spPr>
        <p:txBody>
          <a:bodyPr wrap="none">
            <a:spAutoFit/>
          </a:bodyPr>
          <a:lstStyle/>
          <a:p>
            <a:r>
              <a:rPr lang="en-US" dirty="0">
                <a:hlinkClick r:id="rId2"/>
              </a:rPr>
              <a:t>https://www.zip-codes.com/state/mn.asp#zipcodes</a:t>
            </a:r>
            <a:endParaRPr lang="en-US" dirty="0"/>
          </a:p>
        </p:txBody>
      </p:sp>
      <p:pic>
        <p:nvPicPr>
          <p:cNvPr id="6" name="Picture 5">
            <a:extLst>
              <a:ext uri="{FF2B5EF4-FFF2-40B4-BE49-F238E27FC236}">
                <a16:creationId xmlns:a16="http://schemas.microsoft.com/office/drawing/2014/main" id="{01F9BEE0-EBDB-1246-96B6-520AD0401BB2}"/>
              </a:ext>
            </a:extLst>
          </p:cNvPr>
          <p:cNvPicPr>
            <a:picLocks noChangeAspect="1"/>
          </p:cNvPicPr>
          <p:nvPr/>
        </p:nvPicPr>
        <p:blipFill>
          <a:blip r:embed="rId3"/>
          <a:stretch>
            <a:fillRect/>
          </a:stretch>
        </p:blipFill>
        <p:spPr>
          <a:xfrm>
            <a:off x="4724826" y="1551539"/>
            <a:ext cx="6628974" cy="4486275"/>
          </a:xfrm>
          <a:prstGeom prst="rect">
            <a:avLst/>
          </a:prstGeom>
        </p:spPr>
      </p:pic>
    </p:spTree>
    <p:extLst>
      <p:ext uri="{BB962C8B-B14F-4D97-AF65-F5344CB8AC3E}">
        <p14:creationId xmlns:p14="http://schemas.microsoft.com/office/powerpoint/2010/main" val="97253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D5A6-14C9-7B46-8CF0-62CCB4618E20}"/>
              </a:ext>
            </a:extLst>
          </p:cNvPr>
          <p:cNvSpPr>
            <a:spLocks noGrp="1"/>
          </p:cNvSpPr>
          <p:nvPr>
            <p:ph type="title"/>
          </p:nvPr>
        </p:nvSpPr>
        <p:spPr/>
        <p:txBody>
          <a:bodyPr/>
          <a:lstStyle/>
          <a:p>
            <a:r>
              <a:rPr lang="en-US" dirty="0"/>
              <a:t>Functions - your turn </a:t>
            </a:r>
          </a:p>
        </p:txBody>
      </p:sp>
      <p:sp>
        <p:nvSpPr>
          <p:cNvPr id="3" name="Content Placeholder 2">
            <a:extLst>
              <a:ext uri="{FF2B5EF4-FFF2-40B4-BE49-F238E27FC236}">
                <a16:creationId xmlns:a16="http://schemas.microsoft.com/office/drawing/2014/main" id="{937964B3-35B1-004F-B5E4-263772E4137B}"/>
              </a:ext>
            </a:extLst>
          </p:cNvPr>
          <p:cNvSpPr>
            <a:spLocks noGrp="1"/>
          </p:cNvSpPr>
          <p:nvPr>
            <p:ph idx="1"/>
          </p:nvPr>
        </p:nvSpPr>
        <p:spPr/>
        <p:txBody>
          <a:bodyPr/>
          <a:lstStyle/>
          <a:p>
            <a:r>
              <a:rPr lang="en-US" dirty="0"/>
              <a:t>Write a function that takes a GPA value as a parameter</a:t>
            </a:r>
          </a:p>
          <a:p>
            <a:r>
              <a:rPr lang="en-US" dirty="0"/>
              <a:t>Return true if the GPA is between 0 and 4</a:t>
            </a:r>
          </a:p>
          <a:p>
            <a:r>
              <a:rPr lang="en-US" dirty="0"/>
              <a:t>Return false otherwise </a:t>
            </a:r>
          </a:p>
          <a:p>
            <a:endParaRPr lang="en-US" dirty="0"/>
          </a:p>
          <a:p>
            <a:r>
              <a:rPr lang="en-US" dirty="0"/>
              <a:t>Call your function to check it works </a:t>
            </a:r>
          </a:p>
          <a:p>
            <a:r>
              <a:rPr lang="en-US" dirty="0"/>
              <a:t>If you call your function with -3 or 4.1 it should return false</a:t>
            </a:r>
          </a:p>
          <a:p>
            <a:r>
              <a:rPr lang="en-US" dirty="0"/>
              <a:t>If you call your function with 2.5 or 4 it should return true</a:t>
            </a:r>
          </a:p>
          <a:p>
            <a:endParaRPr lang="en-US" dirty="0"/>
          </a:p>
        </p:txBody>
      </p:sp>
    </p:spTree>
    <p:extLst>
      <p:ext uri="{BB962C8B-B14F-4D97-AF65-F5344CB8AC3E}">
        <p14:creationId xmlns:p14="http://schemas.microsoft.com/office/powerpoint/2010/main" val="2052470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C0FC-D311-FF41-9FE3-02BB65BA67CF}"/>
              </a:ext>
            </a:extLst>
          </p:cNvPr>
          <p:cNvSpPr>
            <a:spLocks noGrp="1"/>
          </p:cNvSpPr>
          <p:nvPr>
            <p:ph type="title"/>
          </p:nvPr>
        </p:nvSpPr>
        <p:spPr>
          <a:xfrm>
            <a:off x="838200" y="365125"/>
            <a:ext cx="4191000" cy="1460500"/>
          </a:xfrm>
        </p:spPr>
        <p:txBody>
          <a:bodyPr/>
          <a:lstStyle/>
          <a:p>
            <a:r>
              <a:rPr lang="en-US" dirty="0"/>
              <a:t>GPA checking function</a:t>
            </a:r>
          </a:p>
        </p:txBody>
      </p:sp>
      <p:sp>
        <p:nvSpPr>
          <p:cNvPr id="3" name="Content Placeholder 2">
            <a:extLst>
              <a:ext uri="{FF2B5EF4-FFF2-40B4-BE49-F238E27FC236}">
                <a16:creationId xmlns:a16="http://schemas.microsoft.com/office/drawing/2014/main" id="{3C813908-A7F4-D543-9CAA-95764AD14621}"/>
              </a:ext>
            </a:extLst>
          </p:cNvPr>
          <p:cNvSpPr>
            <a:spLocks noGrp="1"/>
          </p:cNvSpPr>
          <p:nvPr>
            <p:ph idx="1"/>
          </p:nvPr>
        </p:nvSpPr>
        <p:spPr>
          <a:xfrm>
            <a:off x="838200" y="2464903"/>
            <a:ext cx="3952461" cy="3712059"/>
          </a:xfrm>
        </p:spPr>
        <p:txBody>
          <a:bodyPr/>
          <a:lstStyle/>
          <a:p>
            <a:r>
              <a:rPr lang="en-US" dirty="0"/>
              <a:t>Example solution</a:t>
            </a:r>
          </a:p>
          <a:p>
            <a:endParaRPr lang="en-US" dirty="0"/>
          </a:p>
          <a:p>
            <a:pPr marL="0" indent="0">
              <a:buNone/>
            </a:pPr>
            <a:endParaRPr lang="en-US" dirty="0"/>
          </a:p>
          <a:p>
            <a:r>
              <a:rPr lang="en-US" dirty="0"/>
              <a:t>More concise variation</a:t>
            </a:r>
          </a:p>
        </p:txBody>
      </p:sp>
      <p:pic>
        <p:nvPicPr>
          <p:cNvPr id="5" name="Picture 4">
            <a:extLst>
              <a:ext uri="{FF2B5EF4-FFF2-40B4-BE49-F238E27FC236}">
                <a16:creationId xmlns:a16="http://schemas.microsoft.com/office/drawing/2014/main" id="{2F9AD88C-C3E7-DE45-9AA7-BF03617949CE}"/>
              </a:ext>
            </a:extLst>
          </p:cNvPr>
          <p:cNvPicPr>
            <a:picLocks noChangeAspect="1"/>
          </p:cNvPicPr>
          <p:nvPr/>
        </p:nvPicPr>
        <p:blipFill>
          <a:blip r:embed="rId2"/>
          <a:stretch>
            <a:fillRect/>
          </a:stretch>
        </p:blipFill>
        <p:spPr>
          <a:xfrm>
            <a:off x="4790660" y="3277100"/>
            <a:ext cx="6924417" cy="1860291"/>
          </a:xfrm>
          <a:prstGeom prst="rect">
            <a:avLst/>
          </a:prstGeom>
        </p:spPr>
      </p:pic>
      <p:pic>
        <p:nvPicPr>
          <p:cNvPr id="6" name="Picture 5">
            <a:extLst>
              <a:ext uri="{FF2B5EF4-FFF2-40B4-BE49-F238E27FC236}">
                <a16:creationId xmlns:a16="http://schemas.microsoft.com/office/drawing/2014/main" id="{13AB9227-2601-D04A-B6F7-3589805230EA}"/>
              </a:ext>
            </a:extLst>
          </p:cNvPr>
          <p:cNvPicPr>
            <a:picLocks noChangeAspect="1"/>
          </p:cNvPicPr>
          <p:nvPr/>
        </p:nvPicPr>
        <p:blipFill>
          <a:blip r:embed="rId3"/>
          <a:stretch>
            <a:fillRect/>
          </a:stretch>
        </p:blipFill>
        <p:spPr>
          <a:xfrm>
            <a:off x="4790660" y="5279508"/>
            <a:ext cx="4221419" cy="1439864"/>
          </a:xfrm>
          <a:prstGeom prst="rect">
            <a:avLst/>
          </a:prstGeom>
        </p:spPr>
      </p:pic>
      <p:pic>
        <p:nvPicPr>
          <p:cNvPr id="7" name="Picture 6">
            <a:extLst>
              <a:ext uri="{FF2B5EF4-FFF2-40B4-BE49-F238E27FC236}">
                <a16:creationId xmlns:a16="http://schemas.microsoft.com/office/drawing/2014/main" id="{9A86570A-68AD-104E-8772-DD83A99BB954}"/>
              </a:ext>
            </a:extLst>
          </p:cNvPr>
          <p:cNvPicPr>
            <a:picLocks noChangeAspect="1"/>
          </p:cNvPicPr>
          <p:nvPr/>
        </p:nvPicPr>
        <p:blipFill>
          <a:blip r:embed="rId4"/>
          <a:stretch>
            <a:fillRect/>
          </a:stretch>
        </p:blipFill>
        <p:spPr>
          <a:xfrm>
            <a:off x="4790660" y="65865"/>
            <a:ext cx="6361043" cy="3103697"/>
          </a:xfrm>
          <a:prstGeom prst="rect">
            <a:avLst/>
          </a:prstGeom>
        </p:spPr>
      </p:pic>
    </p:spTree>
    <p:extLst>
      <p:ext uri="{BB962C8B-B14F-4D97-AF65-F5344CB8AC3E}">
        <p14:creationId xmlns:p14="http://schemas.microsoft.com/office/powerpoint/2010/main" val="12365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2631-CACA-E345-B701-C88836DD9943}"/>
              </a:ext>
            </a:extLst>
          </p:cNvPr>
          <p:cNvSpPr>
            <a:spLocks noGrp="1"/>
          </p:cNvSpPr>
          <p:nvPr>
            <p:ph type="title"/>
          </p:nvPr>
        </p:nvSpPr>
        <p:spPr/>
        <p:txBody>
          <a:bodyPr/>
          <a:lstStyle/>
          <a:p>
            <a:r>
              <a:rPr lang="en-US" dirty="0"/>
              <a:t>Functions - your turn </a:t>
            </a:r>
          </a:p>
        </p:txBody>
      </p:sp>
      <p:sp>
        <p:nvSpPr>
          <p:cNvPr id="3" name="Content Placeholder 2">
            <a:extLst>
              <a:ext uri="{FF2B5EF4-FFF2-40B4-BE49-F238E27FC236}">
                <a16:creationId xmlns:a16="http://schemas.microsoft.com/office/drawing/2014/main" id="{91FA7434-1E1D-6247-AC09-AE73A76D545D}"/>
              </a:ext>
            </a:extLst>
          </p:cNvPr>
          <p:cNvSpPr>
            <a:spLocks noGrp="1"/>
          </p:cNvSpPr>
          <p:nvPr>
            <p:ph idx="1"/>
          </p:nvPr>
        </p:nvSpPr>
        <p:spPr/>
        <p:txBody>
          <a:bodyPr>
            <a:normAutofit lnSpcReduction="10000"/>
          </a:bodyPr>
          <a:lstStyle/>
          <a:p>
            <a:r>
              <a:rPr lang="en-US" sz="3200" dirty="0"/>
              <a:t>Write a function that has two parameters, a city and a state</a:t>
            </a:r>
          </a:p>
          <a:p>
            <a:pPr lvl="1"/>
            <a:r>
              <a:rPr lang="en-US" sz="2800" dirty="0"/>
              <a:t>For example, 'Minneapolis' and 'MN' </a:t>
            </a:r>
          </a:p>
          <a:p>
            <a:r>
              <a:rPr lang="en-US" sz="3200" dirty="0"/>
              <a:t>It should join the name of a city and state into one string, joined with a comma, in the form used in an address</a:t>
            </a:r>
          </a:p>
          <a:p>
            <a:pPr lvl="1"/>
            <a:r>
              <a:rPr lang="en-US" sz="2800" dirty="0"/>
              <a:t>For example, 'Minneapolis, MN'</a:t>
            </a:r>
          </a:p>
          <a:p>
            <a:pPr lvl="1"/>
            <a:endParaRPr lang="en-US" sz="2800" dirty="0"/>
          </a:p>
          <a:p>
            <a:r>
              <a:rPr lang="en-US" sz="3200" dirty="0"/>
              <a:t>Can you make sure the state is capitalized? 	</a:t>
            </a:r>
          </a:p>
          <a:p>
            <a:pPr lvl="1"/>
            <a:r>
              <a:rPr lang="en-US" sz="2800" dirty="0"/>
              <a:t>Example: convert '</a:t>
            </a:r>
            <a:r>
              <a:rPr lang="en-US" sz="2800" dirty="0" err="1"/>
              <a:t>mn</a:t>
            </a:r>
            <a:r>
              <a:rPr lang="en-US" sz="2800" dirty="0"/>
              <a:t>' to 'MN'</a:t>
            </a:r>
          </a:p>
          <a:p>
            <a:pPr lvl="1"/>
            <a:r>
              <a:rPr lang="en-US" sz="2800" dirty="0"/>
              <a:t>The function that converts a string to uppercase is called </a:t>
            </a:r>
            <a:r>
              <a:rPr lang="en-US" sz="2800" dirty="0" err="1"/>
              <a:t>toUpperCase</a:t>
            </a:r>
            <a:r>
              <a:rPr lang="en-US" sz="2800" dirty="0"/>
              <a:t>()</a:t>
            </a:r>
          </a:p>
        </p:txBody>
      </p:sp>
    </p:spTree>
    <p:extLst>
      <p:ext uri="{BB962C8B-B14F-4D97-AF65-F5344CB8AC3E}">
        <p14:creationId xmlns:p14="http://schemas.microsoft.com/office/powerpoint/2010/main" val="448027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845D-E259-4D44-B4B9-6695DC7AF479}"/>
              </a:ext>
            </a:extLst>
          </p:cNvPr>
          <p:cNvSpPr>
            <a:spLocks noGrp="1"/>
          </p:cNvSpPr>
          <p:nvPr>
            <p:ph type="title"/>
          </p:nvPr>
        </p:nvSpPr>
        <p:spPr/>
        <p:txBody>
          <a:bodyPr/>
          <a:lstStyle/>
          <a:p>
            <a:r>
              <a:rPr lang="en-US" dirty="0"/>
              <a:t>City and state example solution </a:t>
            </a:r>
          </a:p>
        </p:txBody>
      </p:sp>
      <p:sp>
        <p:nvSpPr>
          <p:cNvPr id="3" name="Content Placeholder 2">
            <a:extLst>
              <a:ext uri="{FF2B5EF4-FFF2-40B4-BE49-F238E27FC236}">
                <a16:creationId xmlns:a16="http://schemas.microsoft.com/office/drawing/2014/main" id="{2FB3D767-6D6D-CB4C-B470-D741F8D816AF}"/>
              </a:ext>
            </a:extLst>
          </p:cNvPr>
          <p:cNvSpPr>
            <a:spLocks noGrp="1"/>
          </p:cNvSpPr>
          <p:nvPr>
            <p:ph idx="1"/>
          </p:nvPr>
        </p:nvSpPr>
        <p:spPr>
          <a:xfrm>
            <a:off x="4895282" y="6182138"/>
            <a:ext cx="6662530" cy="392389"/>
          </a:xfrm>
        </p:spPr>
        <p:txBody>
          <a:bodyPr>
            <a:normAutofit fontScale="92500" lnSpcReduction="20000"/>
          </a:bodyPr>
          <a:lstStyle/>
          <a:p>
            <a:pPr marL="0" indent="0">
              <a:buNone/>
            </a:pPr>
            <a:r>
              <a:rPr lang="en-US" dirty="0"/>
              <a:t>Prints 'Minneapolis, MN' </a:t>
            </a:r>
          </a:p>
        </p:txBody>
      </p:sp>
      <p:pic>
        <p:nvPicPr>
          <p:cNvPr id="4" name="Picture 3">
            <a:extLst>
              <a:ext uri="{FF2B5EF4-FFF2-40B4-BE49-F238E27FC236}">
                <a16:creationId xmlns:a16="http://schemas.microsoft.com/office/drawing/2014/main" id="{9BEF5CD2-9286-2F44-A09F-92F8952108D5}"/>
              </a:ext>
            </a:extLst>
          </p:cNvPr>
          <p:cNvPicPr>
            <a:picLocks noChangeAspect="1"/>
          </p:cNvPicPr>
          <p:nvPr/>
        </p:nvPicPr>
        <p:blipFill>
          <a:blip r:embed="rId2"/>
          <a:stretch>
            <a:fillRect/>
          </a:stretch>
        </p:blipFill>
        <p:spPr>
          <a:xfrm>
            <a:off x="2578652" y="1690688"/>
            <a:ext cx="8979160" cy="3835469"/>
          </a:xfrm>
          <a:prstGeom prst="rect">
            <a:avLst/>
          </a:prstGeom>
        </p:spPr>
      </p:pic>
      <p:cxnSp>
        <p:nvCxnSpPr>
          <p:cNvPr id="5" name="Straight Arrow Connector 4">
            <a:extLst>
              <a:ext uri="{FF2B5EF4-FFF2-40B4-BE49-F238E27FC236}">
                <a16:creationId xmlns:a16="http://schemas.microsoft.com/office/drawing/2014/main" id="{996665AA-8DC9-EA48-B3F0-9FCC4084986D}"/>
              </a:ext>
            </a:extLst>
          </p:cNvPr>
          <p:cNvCxnSpPr>
            <a:cxnSpLocks/>
          </p:cNvCxnSpPr>
          <p:nvPr/>
        </p:nvCxnSpPr>
        <p:spPr>
          <a:xfrm flipH="1" flipV="1">
            <a:off x="5764696" y="5526158"/>
            <a:ext cx="536713" cy="65598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061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845D-E259-4D44-B4B9-6695DC7AF479}"/>
              </a:ext>
            </a:extLst>
          </p:cNvPr>
          <p:cNvSpPr>
            <a:spLocks noGrp="1"/>
          </p:cNvSpPr>
          <p:nvPr>
            <p:ph type="title"/>
          </p:nvPr>
        </p:nvSpPr>
        <p:spPr/>
        <p:txBody>
          <a:bodyPr/>
          <a:lstStyle/>
          <a:p>
            <a:r>
              <a:rPr lang="en-US" dirty="0"/>
              <a:t>City and state example solution 2 - Template String</a:t>
            </a:r>
          </a:p>
        </p:txBody>
      </p:sp>
      <p:sp>
        <p:nvSpPr>
          <p:cNvPr id="3" name="Content Placeholder 2">
            <a:extLst>
              <a:ext uri="{FF2B5EF4-FFF2-40B4-BE49-F238E27FC236}">
                <a16:creationId xmlns:a16="http://schemas.microsoft.com/office/drawing/2014/main" id="{2FB3D767-6D6D-CB4C-B470-D741F8D816AF}"/>
              </a:ext>
            </a:extLst>
          </p:cNvPr>
          <p:cNvSpPr>
            <a:spLocks noGrp="1"/>
          </p:cNvSpPr>
          <p:nvPr>
            <p:ph idx="1"/>
          </p:nvPr>
        </p:nvSpPr>
        <p:spPr>
          <a:xfrm>
            <a:off x="838200" y="1825625"/>
            <a:ext cx="1845365" cy="4351338"/>
          </a:xfrm>
        </p:spPr>
        <p:txBody>
          <a:bodyPr>
            <a:normAutofit/>
          </a:bodyPr>
          <a:lstStyle/>
          <a:p>
            <a:pPr marL="0" indent="0">
              <a:buNone/>
            </a:pPr>
            <a:r>
              <a:rPr lang="en-US" dirty="0"/>
              <a:t>Use ` </a:t>
            </a:r>
          </a:p>
          <a:p>
            <a:pPr marL="0" indent="0">
              <a:buNone/>
            </a:pPr>
            <a:r>
              <a:rPr lang="en-US" dirty="0"/>
              <a:t>backticks</a:t>
            </a:r>
          </a:p>
          <a:p>
            <a:pPr marL="0" indent="0">
              <a:buNone/>
            </a:pPr>
            <a:r>
              <a:rPr lang="en-US" dirty="0"/>
              <a:t>Anything in  ${} will be evaluated and inserted into the string </a:t>
            </a:r>
          </a:p>
        </p:txBody>
      </p:sp>
      <p:cxnSp>
        <p:nvCxnSpPr>
          <p:cNvPr id="5" name="Straight Arrow Connector 4">
            <a:extLst>
              <a:ext uri="{FF2B5EF4-FFF2-40B4-BE49-F238E27FC236}">
                <a16:creationId xmlns:a16="http://schemas.microsoft.com/office/drawing/2014/main" id="{996665AA-8DC9-EA48-B3F0-9FCC4084986D}"/>
              </a:ext>
            </a:extLst>
          </p:cNvPr>
          <p:cNvCxnSpPr>
            <a:cxnSpLocks/>
          </p:cNvCxnSpPr>
          <p:nvPr/>
        </p:nvCxnSpPr>
        <p:spPr>
          <a:xfrm flipH="1" flipV="1">
            <a:off x="5827643" y="5329963"/>
            <a:ext cx="536713" cy="65598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603E8C-FA82-6343-BE0C-1038FEEC1703}"/>
              </a:ext>
            </a:extLst>
          </p:cNvPr>
          <p:cNvPicPr>
            <a:picLocks noChangeAspect="1"/>
          </p:cNvPicPr>
          <p:nvPr/>
        </p:nvPicPr>
        <p:blipFill>
          <a:blip r:embed="rId2"/>
          <a:stretch>
            <a:fillRect/>
          </a:stretch>
        </p:blipFill>
        <p:spPr>
          <a:xfrm>
            <a:off x="3046067" y="1886882"/>
            <a:ext cx="8140618" cy="3443081"/>
          </a:xfrm>
          <a:prstGeom prst="rect">
            <a:avLst/>
          </a:prstGeom>
        </p:spPr>
      </p:pic>
    </p:spTree>
    <p:extLst>
      <p:ext uri="{BB962C8B-B14F-4D97-AF65-F5344CB8AC3E}">
        <p14:creationId xmlns:p14="http://schemas.microsoft.com/office/powerpoint/2010/main" val="405272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9F8E-E72C-ED4D-A594-02D9C18EFF65}"/>
              </a:ext>
            </a:extLst>
          </p:cNvPr>
          <p:cNvSpPr>
            <a:spLocks noGrp="1"/>
          </p:cNvSpPr>
          <p:nvPr>
            <p:ph type="title"/>
          </p:nvPr>
        </p:nvSpPr>
        <p:spPr/>
        <p:txBody>
          <a:bodyPr/>
          <a:lstStyle/>
          <a:p>
            <a:r>
              <a:rPr lang="en-US" dirty="0"/>
              <a:t>Template Strings</a:t>
            </a:r>
          </a:p>
        </p:txBody>
      </p:sp>
      <p:sp>
        <p:nvSpPr>
          <p:cNvPr id="3" name="Content Placeholder 2">
            <a:extLst>
              <a:ext uri="{FF2B5EF4-FFF2-40B4-BE49-F238E27FC236}">
                <a16:creationId xmlns:a16="http://schemas.microsoft.com/office/drawing/2014/main" id="{CDF31701-C146-4849-929F-8EAB6074750C}"/>
              </a:ext>
            </a:extLst>
          </p:cNvPr>
          <p:cNvSpPr>
            <a:spLocks noGrp="1"/>
          </p:cNvSpPr>
          <p:nvPr>
            <p:ph idx="1"/>
          </p:nvPr>
        </p:nvSpPr>
        <p:spPr/>
        <p:txBody>
          <a:bodyPr/>
          <a:lstStyle/>
          <a:p>
            <a:r>
              <a:rPr lang="en-US" dirty="0"/>
              <a:t>Can put variables or expressions in the ${}  </a:t>
            </a:r>
          </a:p>
        </p:txBody>
      </p:sp>
      <p:pic>
        <p:nvPicPr>
          <p:cNvPr id="4" name="Picture 3">
            <a:extLst>
              <a:ext uri="{FF2B5EF4-FFF2-40B4-BE49-F238E27FC236}">
                <a16:creationId xmlns:a16="http://schemas.microsoft.com/office/drawing/2014/main" id="{0219EB89-5C96-EA4A-9697-9EBE2D9BC237}"/>
              </a:ext>
            </a:extLst>
          </p:cNvPr>
          <p:cNvPicPr>
            <a:picLocks noChangeAspect="1"/>
          </p:cNvPicPr>
          <p:nvPr/>
        </p:nvPicPr>
        <p:blipFill>
          <a:blip r:embed="rId2"/>
          <a:stretch>
            <a:fillRect/>
          </a:stretch>
        </p:blipFill>
        <p:spPr>
          <a:xfrm>
            <a:off x="419653" y="2566504"/>
            <a:ext cx="11388680" cy="3198191"/>
          </a:xfrm>
          <a:prstGeom prst="rect">
            <a:avLst/>
          </a:prstGeom>
        </p:spPr>
      </p:pic>
    </p:spTree>
    <p:extLst>
      <p:ext uri="{BB962C8B-B14F-4D97-AF65-F5344CB8AC3E}">
        <p14:creationId xmlns:p14="http://schemas.microsoft.com/office/powerpoint/2010/main" val="2247512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C0F6-82AF-3843-8403-C34C6033803D}"/>
              </a:ext>
            </a:extLst>
          </p:cNvPr>
          <p:cNvSpPr>
            <a:spLocks noGrp="1"/>
          </p:cNvSpPr>
          <p:nvPr>
            <p:ph type="title"/>
          </p:nvPr>
        </p:nvSpPr>
        <p:spPr/>
        <p:txBody>
          <a:bodyPr/>
          <a:lstStyle/>
          <a:p>
            <a:r>
              <a:rPr lang="en-US" dirty="0"/>
              <a:t>What happens if you call </a:t>
            </a:r>
            <a:r>
              <a:rPr lang="en-US" dirty="0" err="1"/>
              <a:t>validGPA</a:t>
            </a:r>
            <a:br>
              <a:rPr lang="en-US" dirty="0"/>
            </a:br>
            <a:r>
              <a:rPr lang="en-US" dirty="0"/>
              <a:t>with a different number of arguments?</a:t>
            </a:r>
          </a:p>
        </p:txBody>
      </p:sp>
      <p:sp>
        <p:nvSpPr>
          <p:cNvPr id="3" name="Content Placeholder 2">
            <a:extLst>
              <a:ext uri="{FF2B5EF4-FFF2-40B4-BE49-F238E27FC236}">
                <a16:creationId xmlns:a16="http://schemas.microsoft.com/office/drawing/2014/main" id="{1B172CCA-3687-884D-97F1-8D1EFBD169C3}"/>
              </a:ext>
            </a:extLst>
          </p:cNvPr>
          <p:cNvSpPr>
            <a:spLocks noGrp="1"/>
          </p:cNvSpPr>
          <p:nvPr>
            <p:ph idx="1"/>
          </p:nvPr>
        </p:nvSpPr>
        <p:spPr>
          <a:xfrm>
            <a:off x="838200" y="1868556"/>
            <a:ext cx="10515600" cy="4089746"/>
          </a:xfrm>
        </p:spPr>
        <p:txBody>
          <a:bodyPr/>
          <a:lstStyle/>
          <a:p>
            <a:r>
              <a:rPr lang="en-US" dirty="0"/>
              <a:t>JavaScript does not require all the arguments defined</a:t>
            </a:r>
          </a:p>
          <a:p>
            <a:r>
              <a:rPr lang="en-US" dirty="0"/>
              <a:t>It does not do any type checking</a:t>
            </a:r>
          </a:p>
          <a:p>
            <a:r>
              <a:rPr lang="en-US" dirty="0"/>
              <a:t>It will ignore any extra arguments - but you can access them if needed</a:t>
            </a:r>
          </a:p>
          <a:p>
            <a:r>
              <a:rPr lang="en-US" dirty="0"/>
              <a:t>If you don't provide an argument, it will have the value </a:t>
            </a:r>
            <a:r>
              <a:rPr lang="en-US" b="1" dirty="0"/>
              <a:t>undefined</a:t>
            </a:r>
            <a:r>
              <a:rPr lang="en-US" dirty="0"/>
              <a:t> in the function</a:t>
            </a:r>
          </a:p>
        </p:txBody>
      </p:sp>
      <p:pic>
        <p:nvPicPr>
          <p:cNvPr id="4" name="Picture 3">
            <a:extLst>
              <a:ext uri="{FF2B5EF4-FFF2-40B4-BE49-F238E27FC236}">
                <a16:creationId xmlns:a16="http://schemas.microsoft.com/office/drawing/2014/main" id="{3026219D-05E4-4C4C-89C1-AA6A26240376}"/>
              </a:ext>
            </a:extLst>
          </p:cNvPr>
          <p:cNvPicPr>
            <a:picLocks noChangeAspect="1"/>
          </p:cNvPicPr>
          <p:nvPr/>
        </p:nvPicPr>
        <p:blipFill>
          <a:blip r:embed="rId2"/>
          <a:stretch>
            <a:fillRect/>
          </a:stretch>
        </p:blipFill>
        <p:spPr>
          <a:xfrm>
            <a:off x="374010" y="4319174"/>
            <a:ext cx="11443980" cy="1857789"/>
          </a:xfrm>
          <a:prstGeom prst="rect">
            <a:avLst/>
          </a:prstGeom>
        </p:spPr>
      </p:pic>
    </p:spTree>
    <p:extLst>
      <p:ext uri="{BB962C8B-B14F-4D97-AF65-F5344CB8AC3E}">
        <p14:creationId xmlns:p14="http://schemas.microsoft.com/office/powerpoint/2010/main" val="118853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0493-1FC0-1442-B0CB-08C1AA3E506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FBDC082-93D7-3B4E-AB68-AE1042C20FF9}"/>
              </a:ext>
            </a:extLst>
          </p:cNvPr>
          <p:cNvSpPr>
            <a:spLocks noGrp="1"/>
          </p:cNvSpPr>
          <p:nvPr>
            <p:ph idx="1"/>
          </p:nvPr>
        </p:nvSpPr>
        <p:spPr/>
        <p:txBody>
          <a:bodyPr/>
          <a:lstStyle/>
          <a:p>
            <a:r>
              <a:rPr lang="en-US" dirty="0"/>
              <a:t>Where did JavaScript come from?</a:t>
            </a:r>
          </a:p>
          <a:p>
            <a:r>
              <a:rPr lang="en-US" dirty="0"/>
              <a:t>How is it used?</a:t>
            </a:r>
          </a:p>
          <a:p>
            <a:r>
              <a:rPr lang="en-US" dirty="0"/>
              <a:t>What does it do?</a:t>
            </a:r>
          </a:p>
          <a:p>
            <a:pPr lvl="1"/>
            <a:r>
              <a:rPr lang="en-US" dirty="0"/>
              <a:t>Manipulate the DOM</a:t>
            </a:r>
          </a:p>
          <a:p>
            <a:pPr lvl="1"/>
            <a:r>
              <a:rPr lang="en-US" dirty="0"/>
              <a:t>Respond to events</a:t>
            </a:r>
          </a:p>
          <a:p>
            <a:pPr lvl="1"/>
            <a:endParaRPr lang="en-US" dirty="0"/>
          </a:p>
          <a:p>
            <a:r>
              <a:rPr lang="en-US" dirty="0"/>
              <a:t>Today:</a:t>
            </a:r>
          </a:p>
          <a:p>
            <a:pPr lvl="1"/>
            <a:r>
              <a:rPr lang="en-US" dirty="0"/>
              <a:t>JavaScript language fundamental review - variables, conditional code, functions, loops</a:t>
            </a:r>
          </a:p>
          <a:p>
            <a:pPr lvl="1"/>
            <a:r>
              <a:rPr lang="en-US" dirty="0"/>
              <a:t>JavaScript data structures - arrays and objects, JSON</a:t>
            </a:r>
          </a:p>
        </p:txBody>
      </p:sp>
    </p:spTree>
    <p:extLst>
      <p:ext uri="{BB962C8B-B14F-4D97-AF65-F5344CB8AC3E}">
        <p14:creationId xmlns:p14="http://schemas.microsoft.com/office/powerpoint/2010/main" val="3203475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C0F6-82AF-3843-8403-C34C6033803D}"/>
              </a:ext>
            </a:extLst>
          </p:cNvPr>
          <p:cNvSpPr>
            <a:spLocks noGrp="1"/>
          </p:cNvSpPr>
          <p:nvPr>
            <p:ph type="title"/>
          </p:nvPr>
        </p:nvSpPr>
        <p:spPr/>
        <p:txBody>
          <a:bodyPr/>
          <a:lstStyle/>
          <a:p>
            <a:r>
              <a:rPr lang="en-US" dirty="0"/>
              <a:t>What happens if you call </a:t>
            </a:r>
            <a:r>
              <a:rPr lang="en-US" dirty="0" err="1"/>
              <a:t>cityStateAddress</a:t>
            </a:r>
            <a:br>
              <a:rPr lang="en-US" dirty="0"/>
            </a:br>
            <a:r>
              <a:rPr lang="en-US" dirty="0"/>
              <a:t>with a different number of arguments?</a:t>
            </a:r>
          </a:p>
        </p:txBody>
      </p:sp>
      <p:sp>
        <p:nvSpPr>
          <p:cNvPr id="3" name="Content Placeholder 2">
            <a:extLst>
              <a:ext uri="{FF2B5EF4-FFF2-40B4-BE49-F238E27FC236}">
                <a16:creationId xmlns:a16="http://schemas.microsoft.com/office/drawing/2014/main" id="{1B172CCA-3687-884D-97F1-8D1EFBD169C3}"/>
              </a:ext>
            </a:extLst>
          </p:cNvPr>
          <p:cNvSpPr>
            <a:spLocks noGrp="1"/>
          </p:cNvSpPr>
          <p:nvPr>
            <p:ph idx="1"/>
          </p:nvPr>
        </p:nvSpPr>
        <p:spPr/>
        <p:txBody>
          <a:bodyPr/>
          <a:lstStyle/>
          <a:p>
            <a:r>
              <a:rPr lang="en-US" dirty="0"/>
              <a:t>Calling a function on an undefined value is an error </a:t>
            </a:r>
          </a:p>
        </p:txBody>
      </p:sp>
      <p:pic>
        <p:nvPicPr>
          <p:cNvPr id="4" name="Picture 3">
            <a:extLst>
              <a:ext uri="{FF2B5EF4-FFF2-40B4-BE49-F238E27FC236}">
                <a16:creationId xmlns:a16="http://schemas.microsoft.com/office/drawing/2014/main" id="{D080A74D-50FA-114C-9467-59C2A57F65B6}"/>
              </a:ext>
            </a:extLst>
          </p:cNvPr>
          <p:cNvPicPr>
            <a:picLocks noChangeAspect="1"/>
          </p:cNvPicPr>
          <p:nvPr/>
        </p:nvPicPr>
        <p:blipFill>
          <a:blip r:embed="rId2"/>
          <a:stretch>
            <a:fillRect/>
          </a:stretch>
        </p:blipFill>
        <p:spPr>
          <a:xfrm>
            <a:off x="639279" y="2465974"/>
            <a:ext cx="10913441" cy="4145992"/>
          </a:xfrm>
          <a:prstGeom prst="rect">
            <a:avLst/>
          </a:prstGeom>
        </p:spPr>
      </p:pic>
    </p:spTree>
    <p:extLst>
      <p:ext uri="{BB962C8B-B14F-4D97-AF65-F5344CB8AC3E}">
        <p14:creationId xmlns:p14="http://schemas.microsoft.com/office/powerpoint/2010/main" val="325568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arguments to a function are available in a variable called </a:t>
            </a:r>
            <a:r>
              <a:rPr lang="en-US" b="1" dirty="0"/>
              <a:t>arguments</a:t>
            </a:r>
            <a:r>
              <a:rPr lang="en-US" dirty="0"/>
              <a:t>, this can be useful</a:t>
            </a:r>
          </a:p>
        </p:txBody>
      </p:sp>
      <p:pic>
        <p:nvPicPr>
          <p:cNvPr id="4" name="Picture 3"/>
          <p:cNvPicPr>
            <a:picLocks noChangeAspect="1"/>
          </p:cNvPicPr>
          <p:nvPr/>
        </p:nvPicPr>
        <p:blipFill>
          <a:blip r:embed="rId2"/>
          <a:stretch>
            <a:fillRect/>
          </a:stretch>
        </p:blipFill>
        <p:spPr>
          <a:xfrm>
            <a:off x="353462" y="1874699"/>
            <a:ext cx="9685060" cy="4983301"/>
          </a:xfrm>
          <a:prstGeom prst="rect">
            <a:avLst/>
          </a:prstGeom>
          <a:ln>
            <a:solidFill>
              <a:schemeClr val="bg1">
                <a:lumMod val="50000"/>
              </a:schemeClr>
            </a:solidFill>
          </a:ln>
        </p:spPr>
      </p:pic>
      <p:sp>
        <p:nvSpPr>
          <p:cNvPr id="3" name="Content Placeholder 2"/>
          <p:cNvSpPr>
            <a:spLocks noGrp="1"/>
          </p:cNvSpPr>
          <p:nvPr>
            <p:ph idx="1"/>
          </p:nvPr>
        </p:nvSpPr>
        <p:spPr>
          <a:xfrm>
            <a:off x="4929352" y="6266914"/>
            <a:ext cx="7147033" cy="451922"/>
          </a:xfrm>
          <a:solidFill>
            <a:schemeClr val="bg1"/>
          </a:solidFill>
          <a:ln>
            <a:solidFill>
              <a:schemeClr val="accent1">
                <a:lumMod val="75000"/>
              </a:schemeClr>
            </a:solidFill>
          </a:ln>
        </p:spPr>
        <p:txBody>
          <a:bodyPr>
            <a:normAutofit fontScale="92500"/>
          </a:bodyPr>
          <a:lstStyle/>
          <a:p>
            <a:r>
              <a:rPr lang="en-US" sz="2400" dirty="0">
                <a:hlinkClick r:id="rId3"/>
              </a:rPr>
              <a:t>http://www.w3schools.com/js/js_function_parameters.asp</a:t>
            </a:r>
            <a:r>
              <a:rPr lang="en-US" sz="2400" dirty="0"/>
              <a:t>   </a:t>
            </a:r>
          </a:p>
        </p:txBody>
      </p:sp>
    </p:spTree>
    <p:extLst>
      <p:ext uri="{BB962C8B-B14F-4D97-AF65-F5344CB8AC3E}">
        <p14:creationId xmlns:p14="http://schemas.microsoft.com/office/powerpoint/2010/main" val="1009619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04CB-28CC-1340-B0B4-086036AC26BA}"/>
              </a:ext>
            </a:extLst>
          </p:cNvPr>
          <p:cNvSpPr>
            <a:spLocks noGrp="1"/>
          </p:cNvSpPr>
          <p:nvPr>
            <p:ph type="title"/>
          </p:nvPr>
        </p:nvSpPr>
        <p:spPr>
          <a:xfrm>
            <a:off x="397566" y="365126"/>
            <a:ext cx="6385338" cy="1085988"/>
          </a:xfrm>
        </p:spPr>
        <p:txBody>
          <a:bodyPr>
            <a:normAutofit fontScale="90000"/>
          </a:bodyPr>
          <a:lstStyle/>
          <a:p>
            <a:r>
              <a:rPr lang="en-US" dirty="0"/>
              <a:t>Function definitions as arguments to other functions</a:t>
            </a:r>
          </a:p>
        </p:txBody>
      </p:sp>
      <p:sp>
        <p:nvSpPr>
          <p:cNvPr id="3" name="Content Placeholder 2">
            <a:extLst>
              <a:ext uri="{FF2B5EF4-FFF2-40B4-BE49-F238E27FC236}">
                <a16:creationId xmlns:a16="http://schemas.microsoft.com/office/drawing/2014/main" id="{BEFA35DE-B377-D845-8195-DB01F3293EBC}"/>
              </a:ext>
            </a:extLst>
          </p:cNvPr>
          <p:cNvSpPr>
            <a:spLocks noGrp="1"/>
          </p:cNvSpPr>
          <p:nvPr>
            <p:ph idx="1"/>
          </p:nvPr>
        </p:nvSpPr>
        <p:spPr/>
        <p:txBody>
          <a:bodyPr>
            <a:normAutofit fontScale="92500" lnSpcReduction="20000"/>
          </a:bodyPr>
          <a:lstStyle/>
          <a:p>
            <a:r>
              <a:rPr lang="en-US" dirty="0"/>
              <a:t>Very common in JavaScript</a:t>
            </a:r>
          </a:p>
          <a:p>
            <a:r>
              <a:rPr lang="en-US" dirty="0"/>
              <a:t>JavaScript can only do one thing at a time - no threading</a:t>
            </a:r>
            <a:endParaRPr lang="en-US" b="1" dirty="0"/>
          </a:p>
          <a:p>
            <a:r>
              <a:rPr lang="en-US" b="1" dirty="0"/>
              <a:t>Problem</a:t>
            </a:r>
            <a:r>
              <a:rPr lang="en-US" dirty="0"/>
              <a:t>: for code that takes a long time to complete (e.g. fetch data from a server) the entire program must stop and wait until done</a:t>
            </a:r>
          </a:p>
          <a:p>
            <a:r>
              <a:rPr lang="en-US" b="1" dirty="0"/>
              <a:t>Problem</a:t>
            </a:r>
            <a:r>
              <a:rPr lang="en-US" dirty="0"/>
              <a:t>: how to write code that will run in the future - for example, when a button is clicked? </a:t>
            </a:r>
          </a:p>
          <a:p>
            <a:r>
              <a:rPr lang="en-US" dirty="0"/>
              <a:t>So code that needs to be asynchronous - run at a different time - is invoked by calling a function, and that function typically takes a function definition - a </a:t>
            </a:r>
            <a:r>
              <a:rPr lang="en-US" b="1" dirty="0"/>
              <a:t>callback function</a:t>
            </a:r>
            <a:r>
              <a:rPr lang="en-US" dirty="0"/>
              <a:t> - as an argument. </a:t>
            </a:r>
          </a:p>
          <a:p>
            <a:pPr lvl="1"/>
            <a:r>
              <a:rPr lang="en-US" dirty="0"/>
              <a:t>For slow tasks - the callback function will be called when the slow task completes, </a:t>
            </a:r>
          </a:p>
          <a:p>
            <a:pPr lvl="1"/>
            <a:r>
              <a:rPr lang="en-US" dirty="0"/>
              <a:t>For event handlers - the callback function will be called when the event happens</a:t>
            </a:r>
          </a:p>
          <a:p>
            <a:r>
              <a:rPr lang="en-US" dirty="0"/>
              <a:t>This might sound weird and confusing – but we’ll see lots of examples</a:t>
            </a:r>
          </a:p>
        </p:txBody>
      </p:sp>
      <p:pic>
        <p:nvPicPr>
          <p:cNvPr id="4" name="Picture 3">
            <a:extLst>
              <a:ext uri="{FF2B5EF4-FFF2-40B4-BE49-F238E27FC236}">
                <a16:creationId xmlns:a16="http://schemas.microsoft.com/office/drawing/2014/main" id="{4955C938-E1A5-FA4C-8741-3A71C9479883}"/>
              </a:ext>
            </a:extLst>
          </p:cNvPr>
          <p:cNvPicPr>
            <a:picLocks noChangeAspect="1"/>
          </p:cNvPicPr>
          <p:nvPr/>
        </p:nvPicPr>
        <p:blipFill>
          <a:blip r:embed="rId2"/>
          <a:stretch>
            <a:fillRect/>
          </a:stretch>
        </p:blipFill>
        <p:spPr>
          <a:xfrm>
            <a:off x="6782903" y="365125"/>
            <a:ext cx="5153841" cy="1085988"/>
          </a:xfrm>
          <a:prstGeom prst="rect">
            <a:avLst/>
          </a:prstGeom>
          <a:ln>
            <a:solidFill>
              <a:schemeClr val="accent1">
                <a:lumMod val="75000"/>
              </a:schemeClr>
            </a:solidFill>
          </a:ln>
        </p:spPr>
      </p:pic>
    </p:spTree>
    <p:extLst>
      <p:ext uri="{BB962C8B-B14F-4D97-AF65-F5344CB8AC3E}">
        <p14:creationId xmlns:p14="http://schemas.microsoft.com/office/powerpoint/2010/main" val="364863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04CB-28CC-1340-B0B4-086036AC26BA}"/>
              </a:ext>
            </a:extLst>
          </p:cNvPr>
          <p:cNvSpPr>
            <a:spLocks noGrp="1"/>
          </p:cNvSpPr>
          <p:nvPr>
            <p:ph type="title"/>
          </p:nvPr>
        </p:nvSpPr>
        <p:spPr>
          <a:xfrm>
            <a:off x="397566" y="365126"/>
            <a:ext cx="10956234" cy="1085988"/>
          </a:xfrm>
        </p:spPr>
        <p:txBody>
          <a:bodyPr>
            <a:normAutofit fontScale="90000"/>
          </a:bodyPr>
          <a:lstStyle/>
          <a:p>
            <a:r>
              <a:rPr lang="en-US" dirty="0"/>
              <a:t>Function definitions as arguments to other functions</a:t>
            </a:r>
            <a:br>
              <a:rPr lang="en-US" dirty="0"/>
            </a:br>
            <a:r>
              <a:rPr lang="en-US" dirty="0"/>
              <a:t>Functional programming</a:t>
            </a:r>
          </a:p>
        </p:txBody>
      </p:sp>
      <p:sp>
        <p:nvSpPr>
          <p:cNvPr id="3" name="Content Placeholder 2">
            <a:extLst>
              <a:ext uri="{FF2B5EF4-FFF2-40B4-BE49-F238E27FC236}">
                <a16:creationId xmlns:a16="http://schemas.microsoft.com/office/drawing/2014/main" id="{BEFA35DE-B377-D845-8195-DB01F3293EBC}"/>
              </a:ext>
            </a:extLst>
          </p:cNvPr>
          <p:cNvSpPr>
            <a:spLocks noGrp="1"/>
          </p:cNvSpPr>
          <p:nvPr>
            <p:ph idx="1"/>
          </p:nvPr>
        </p:nvSpPr>
        <p:spPr>
          <a:xfrm>
            <a:off x="882868" y="1736611"/>
            <a:ext cx="10615449" cy="4214697"/>
          </a:xfrm>
        </p:spPr>
        <p:txBody>
          <a:bodyPr>
            <a:normAutofit/>
          </a:bodyPr>
          <a:lstStyle/>
          <a:p>
            <a:r>
              <a:rPr lang="en-US" dirty="0"/>
              <a:t>Also used to implement </a:t>
            </a:r>
            <a:r>
              <a:rPr lang="en-US" b="1" dirty="0"/>
              <a:t>functional-style</a:t>
            </a:r>
            <a:r>
              <a:rPr lang="en-US" dirty="0"/>
              <a:t> code - example, </a:t>
            </a:r>
            <a:r>
              <a:rPr lang="en-US" dirty="0" err="1"/>
              <a:t>forEach</a:t>
            </a:r>
            <a:r>
              <a:rPr lang="en-US" dirty="0"/>
              <a:t> function</a:t>
            </a:r>
          </a:p>
          <a:p>
            <a:r>
              <a:rPr lang="en-US" dirty="0"/>
              <a:t>Call functions on things to do tasks</a:t>
            </a:r>
          </a:p>
          <a:p>
            <a:r>
              <a:rPr lang="en-US" dirty="0"/>
              <a:t>Most of the code you've written so far is </a:t>
            </a:r>
            <a:r>
              <a:rPr lang="en-US" b="1" dirty="0"/>
              <a:t>imperative style </a:t>
            </a:r>
            <a:r>
              <a:rPr lang="en-US" dirty="0"/>
              <a:t>- a list of instructions, mutate state in the program </a:t>
            </a:r>
          </a:p>
          <a:p>
            <a:r>
              <a:rPr lang="en-US" dirty="0">
                <a:hlinkClick r:id="rId2"/>
              </a:rPr>
              <a:t>https://en.wikipedia.org/wiki/Functional_programming</a:t>
            </a:r>
            <a:r>
              <a:rPr lang="en-US" dirty="0"/>
              <a:t> </a:t>
            </a:r>
          </a:p>
        </p:txBody>
      </p:sp>
      <p:pic>
        <p:nvPicPr>
          <p:cNvPr id="5" name="Picture 4">
            <a:extLst>
              <a:ext uri="{FF2B5EF4-FFF2-40B4-BE49-F238E27FC236}">
                <a16:creationId xmlns:a16="http://schemas.microsoft.com/office/drawing/2014/main" id="{0F706DB3-B724-6F45-A90E-0BF80E03A658}"/>
              </a:ext>
            </a:extLst>
          </p:cNvPr>
          <p:cNvPicPr>
            <a:picLocks noChangeAspect="1"/>
          </p:cNvPicPr>
          <p:nvPr/>
        </p:nvPicPr>
        <p:blipFill>
          <a:blip r:embed="rId3"/>
          <a:stretch>
            <a:fillRect/>
          </a:stretch>
        </p:blipFill>
        <p:spPr>
          <a:xfrm>
            <a:off x="3880215" y="5121388"/>
            <a:ext cx="8074902" cy="1659841"/>
          </a:xfrm>
          <a:prstGeom prst="rect">
            <a:avLst/>
          </a:prstGeom>
          <a:ln>
            <a:solidFill>
              <a:schemeClr val="accent1">
                <a:lumMod val="75000"/>
              </a:schemeClr>
            </a:solidFill>
          </a:ln>
        </p:spPr>
      </p:pic>
      <p:sp>
        <p:nvSpPr>
          <p:cNvPr id="7" name="Rectangle 6">
            <a:extLst>
              <a:ext uri="{FF2B5EF4-FFF2-40B4-BE49-F238E27FC236}">
                <a16:creationId xmlns:a16="http://schemas.microsoft.com/office/drawing/2014/main" id="{9515ABE8-8026-F344-B088-7D8547210B35}"/>
              </a:ext>
            </a:extLst>
          </p:cNvPr>
          <p:cNvSpPr/>
          <p:nvPr/>
        </p:nvSpPr>
        <p:spPr>
          <a:xfrm>
            <a:off x="397566" y="5351145"/>
            <a:ext cx="3279912" cy="1477328"/>
          </a:xfrm>
          <a:prstGeom prst="rect">
            <a:avLst/>
          </a:prstGeom>
          <a:ln>
            <a:solidFill>
              <a:schemeClr val="accent1">
                <a:lumMod val="75000"/>
              </a:schemeClr>
            </a:solidFill>
          </a:ln>
        </p:spPr>
        <p:txBody>
          <a:bodyPr wrap="square">
            <a:spAutoFit/>
          </a:bodyPr>
          <a:lstStyle/>
          <a:p>
            <a:r>
              <a:rPr lang="en-US" dirty="0"/>
              <a:t>A good intro </a:t>
            </a:r>
            <a:r>
              <a:rPr lang="en-US" dirty="0">
                <a:hlinkClick r:id="rId4"/>
              </a:rPr>
              <a:t>https://codeburst.io/a-beginner-friendly-intro-to-functional-programming-4f69aa109569</a:t>
            </a:r>
            <a:endParaRPr lang="en-US" dirty="0"/>
          </a:p>
          <a:p>
            <a:endParaRPr lang="en-US" dirty="0"/>
          </a:p>
        </p:txBody>
      </p:sp>
    </p:spTree>
    <p:extLst>
      <p:ext uri="{BB962C8B-B14F-4D97-AF65-F5344CB8AC3E}">
        <p14:creationId xmlns:p14="http://schemas.microsoft.com/office/powerpoint/2010/main" val="2405998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noFill/>
          </a:ln>
        </p:spPr>
        <p:txBody>
          <a:bodyPr>
            <a:normAutofit/>
          </a:bodyPr>
          <a:lstStyle/>
          <a:p>
            <a:r>
              <a:rPr lang="en-US" dirty="0"/>
              <a:t>If Statements</a:t>
            </a:r>
            <a:br>
              <a:rPr lang="en-US" dirty="0"/>
            </a:br>
            <a:endParaRPr lang="en-US" sz="2700" dirty="0"/>
          </a:p>
        </p:txBody>
      </p:sp>
      <p:sp>
        <p:nvSpPr>
          <p:cNvPr id="7" name="Content Placeholder 6"/>
          <p:cNvSpPr>
            <a:spLocks noGrp="1"/>
          </p:cNvSpPr>
          <p:nvPr>
            <p:ph idx="1"/>
          </p:nvPr>
        </p:nvSpPr>
        <p:spPr/>
        <p:txBody>
          <a:bodyPr>
            <a:normAutofit/>
          </a:bodyPr>
          <a:lstStyle/>
          <a:p>
            <a:r>
              <a:rPr lang="en-US" sz="2400" dirty="0"/>
              <a:t>Similar operators as Java, C#, Python ===   &lt;   &lt;=   &gt;   &gt;=   !==</a:t>
            </a:r>
            <a:br>
              <a:rPr lang="en-US" sz="2400" dirty="0"/>
            </a:br>
            <a:r>
              <a:rPr lang="en-US" sz="2400" dirty="0"/>
              <a:t> The ( ) around the condition are required</a:t>
            </a:r>
            <a:br>
              <a:rPr lang="en-US" sz="2400" dirty="0"/>
            </a:br>
            <a:r>
              <a:rPr lang="en-US" sz="2400" dirty="0"/>
              <a:t>Use { } to contain the conditional statement(s) </a:t>
            </a:r>
          </a:p>
        </p:txBody>
      </p:sp>
      <p:pic>
        <p:nvPicPr>
          <p:cNvPr id="3" name="Picture 2">
            <a:extLst>
              <a:ext uri="{FF2B5EF4-FFF2-40B4-BE49-F238E27FC236}">
                <a16:creationId xmlns:a16="http://schemas.microsoft.com/office/drawing/2014/main" id="{B1CB0762-4920-6D48-9E74-8E10FC0B2D5C}"/>
              </a:ext>
            </a:extLst>
          </p:cNvPr>
          <p:cNvPicPr>
            <a:picLocks noChangeAspect="1"/>
          </p:cNvPicPr>
          <p:nvPr/>
        </p:nvPicPr>
        <p:blipFill>
          <a:blip r:embed="rId2"/>
          <a:stretch>
            <a:fillRect/>
          </a:stretch>
        </p:blipFill>
        <p:spPr>
          <a:xfrm>
            <a:off x="1524000" y="3288182"/>
            <a:ext cx="8966660" cy="2384486"/>
          </a:xfrm>
          <a:prstGeom prst="rect">
            <a:avLst/>
          </a:prstGeom>
        </p:spPr>
      </p:pic>
    </p:spTree>
    <p:extLst>
      <p:ext uri="{BB962C8B-B14F-4D97-AF65-F5344CB8AC3E}">
        <p14:creationId xmlns:p14="http://schemas.microsoft.com/office/powerpoint/2010/main" val="746011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4AF3-5412-5040-9CAB-08266C83982E}"/>
              </a:ext>
            </a:extLst>
          </p:cNvPr>
          <p:cNvSpPr>
            <a:spLocks noGrp="1"/>
          </p:cNvSpPr>
          <p:nvPr>
            <p:ph type="title"/>
          </p:nvPr>
        </p:nvSpPr>
        <p:spPr/>
        <p:txBody>
          <a:bodyPr/>
          <a:lstStyle/>
          <a:p>
            <a:r>
              <a:rPr lang="en-US" dirty="0"/>
              <a:t>If statements - testing for equality</a:t>
            </a:r>
          </a:p>
        </p:txBody>
      </p:sp>
      <p:sp>
        <p:nvSpPr>
          <p:cNvPr id="3" name="Content Placeholder 2">
            <a:extLst>
              <a:ext uri="{FF2B5EF4-FFF2-40B4-BE49-F238E27FC236}">
                <a16:creationId xmlns:a16="http://schemas.microsoft.com/office/drawing/2014/main" id="{69C321BE-A9A7-E546-8915-D90A69109121}"/>
              </a:ext>
            </a:extLst>
          </p:cNvPr>
          <p:cNvSpPr>
            <a:spLocks noGrp="1"/>
          </p:cNvSpPr>
          <p:nvPr>
            <p:ph idx="1"/>
          </p:nvPr>
        </p:nvSpPr>
        <p:spPr>
          <a:xfrm>
            <a:off x="838200" y="1547329"/>
            <a:ext cx="10807262" cy="4351338"/>
          </a:xfrm>
        </p:spPr>
        <p:txBody>
          <a:bodyPr/>
          <a:lstStyle/>
          <a:p>
            <a:pPr marL="0" indent="0">
              <a:buNone/>
            </a:pPr>
            <a:r>
              <a:rPr lang="en-US" dirty="0"/>
              <a:t>== will attempt to convert types before comparison, so '10' == 10 is true </a:t>
            </a:r>
          </a:p>
          <a:p>
            <a:pPr marL="0" indent="0">
              <a:buNone/>
            </a:pPr>
            <a:r>
              <a:rPr lang="en-US" dirty="0"/>
              <a:t>Three equal signs ===  will check the type of the variable being compared, they must be the same for the comparison to be true</a:t>
            </a:r>
          </a:p>
        </p:txBody>
      </p:sp>
      <p:pic>
        <p:nvPicPr>
          <p:cNvPr id="4" name="Picture 3">
            <a:extLst>
              <a:ext uri="{FF2B5EF4-FFF2-40B4-BE49-F238E27FC236}">
                <a16:creationId xmlns:a16="http://schemas.microsoft.com/office/drawing/2014/main" id="{28DB5987-90B6-B64E-8C5D-48A8738EDDFE}"/>
              </a:ext>
            </a:extLst>
          </p:cNvPr>
          <p:cNvPicPr>
            <a:picLocks noChangeAspect="1"/>
          </p:cNvPicPr>
          <p:nvPr/>
        </p:nvPicPr>
        <p:blipFill>
          <a:blip r:embed="rId2"/>
          <a:stretch>
            <a:fillRect/>
          </a:stretch>
        </p:blipFill>
        <p:spPr>
          <a:xfrm>
            <a:off x="1713013" y="3176587"/>
            <a:ext cx="8408165" cy="3681413"/>
          </a:xfrm>
          <a:prstGeom prst="rect">
            <a:avLst/>
          </a:prstGeom>
        </p:spPr>
      </p:pic>
    </p:spTree>
    <p:extLst>
      <p:ext uri="{BB962C8B-B14F-4D97-AF65-F5344CB8AC3E}">
        <p14:creationId xmlns:p14="http://schemas.microsoft.com/office/powerpoint/2010/main" val="226911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455" y="4514851"/>
            <a:ext cx="10550032" cy="2117061"/>
          </a:xfrm>
        </p:spPr>
        <p:txBody>
          <a:bodyPr>
            <a:normAutofit/>
          </a:bodyPr>
          <a:lstStyle/>
          <a:p>
            <a:r>
              <a:rPr lang="en-US" dirty="0"/>
              <a:t>Using the == operator, if variables can be coerced to the same value, they are considered equal</a:t>
            </a:r>
          </a:p>
          <a:p>
            <a:r>
              <a:rPr lang="en-US" dirty="0"/>
              <a:t>To make JS check </a:t>
            </a:r>
            <a:r>
              <a:rPr lang="en-US" b="1" dirty="0"/>
              <a:t>type</a:t>
            </a:r>
            <a:r>
              <a:rPr lang="en-US" dirty="0"/>
              <a:t> as well as value, </a:t>
            </a:r>
            <a:r>
              <a:rPr lang="en-US" b="1" dirty="0"/>
              <a:t>use the === operator</a:t>
            </a:r>
          </a:p>
          <a:p>
            <a:r>
              <a:rPr lang="en-US" dirty="0"/>
              <a:t>There's a !== operator for checking non-equality</a:t>
            </a:r>
          </a:p>
          <a:p>
            <a:endParaRPr lang="en-US" dirty="0"/>
          </a:p>
        </p:txBody>
      </p:sp>
      <p:pic>
        <p:nvPicPr>
          <p:cNvPr id="5" name="Picture 4">
            <a:extLst>
              <a:ext uri="{FF2B5EF4-FFF2-40B4-BE49-F238E27FC236}">
                <a16:creationId xmlns:a16="http://schemas.microsoft.com/office/drawing/2014/main" id="{E961DA84-F348-924B-84D2-A2090414CF7D}"/>
              </a:ext>
            </a:extLst>
          </p:cNvPr>
          <p:cNvPicPr>
            <a:picLocks noChangeAspect="1"/>
          </p:cNvPicPr>
          <p:nvPr/>
        </p:nvPicPr>
        <p:blipFill>
          <a:blip r:embed="rId2"/>
          <a:stretch>
            <a:fillRect/>
          </a:stretch>
        </p:blipFill>
        <p:spPr>
          <a:xfrm>
            <a:off x="800455" y="357186"/>
            <a:ext cx="10132587" cy="4028619"/>
          </a:xfrm>
          <a:prstGeom prst="rect">
            <a:avLst/>
          </a:prstGeom>
        </p:spPr>
      </p:pic>
      <p:sp>
        <p:nvSpPr>
          <p:cNvPr id="2" name="Title 1"/>
          <p:cNvSpPr>
            <a:spLocks noGrp="1"/>
          </p:cNvSpPr>
          <p:nvPr>
            <p:ph type="title"/>
          </p:nvPr>
        </p:nvSpPr>
        <p:spPr>
          <a:xfrm>
            <a:off x="8124826" y="357187"/>
            <a:ext cx="3503957" cy="1213196"/>
          </a:xfrm>
          <a:solidFill>
            <a:schemeClr val="bg1"/>
          </a:solidFill>
          <a:ln>
            <a:solidFill>
              <a:schemeClr val="bg1">
                <a:lumMod val="50000"/>
              </a:schemeClr>
            </a:solidFill>
          </a:ln>
        </p:spPr>
        <p:txBody>
          <a:bodyPr>
            <a:normAutofit/>
          </a:bodyPr>
          <a:lstStyle/>
          <a:p>
            <a:r>
              <a:rPr lang="en-US" sz="3600" dirty="0"/>
              <a:t>Is "5" equal to 5 ?</a:t>
            </a:r>
          </a:p>
        </p:txBody>
      </p:sp>
    </p:spTree>
    <p:extLst>
      <p:ext uri="{BB962C8B-B14F-4D97-AF65-F5344CB8AC3E}">
        <p14:creationId xmlns:p14="http://schemas.microsoft.com/office/powerpoint/2010/main" val="190255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65762" cy="1325563"/>
          </a:xfrm>
        </p:spPr>
        <p:txBody>
          <a:bodyPr/>
          <a:lstStyle/>
          <a:p>
            <a:r>
              <a:rPr lang="en-US" dirty="0"/>
              <a:t> != and !==</a:t>
            </a:r>
          </a:p>
        </p:txBody>
      </p:sp>
      <p:sp>
        <p:nvSpPr>
          <p:cNvPr id="5" name="Content Placeholder 4">
            <a:extLst>
              <a:ext uri="{FF2B5EF4-FFF2-40B4-BE49-F238E27FC236}">
                <a16:creationId xmlns:a16="http://schemas.microsoft.com/office/drawing/2014/main" id="{B78FFA65-71D6-5047-956C-4066C477EB61}"/>
              </a:ext>
            </a:extLst>
          </p:cNvPr>
          <p:cNvSpPr>
            <a:spLocks noGrp="1"/>
          </p:cNvSpPr>
          <p:nvPr>
            <p:ph idx="1"/>
          </p:nvPr>
        </p:nvSpPr>
        <p:spPr>
          <a:xfrm>
            <a:off x="838200" y="1987826"/>
            <a:ext cx="2839278" cy="4189137"/>
          </a:xfrm>
        </p:spPr>
        <p:txBody>
          <a:bodyPr>
            <a:normAutofit lnSpcReduction="10000"/>
          </a:bodyPr>
          <a:lstStyle/>
          <a:p>
            <a:r>
              <a:rPr lang="en-US" dirty="0"/>
              <a:t>Use !== unless you know you want types to be coerced</a:t>
            </a:r>
          </a:p>
          <a:p>
            <a:r>
              <a:rPr lang="en-US" dirty="0"/>
              <a:t>Example: all values in HTML inputs are strings, even for values like 100</a:t>
            </a:r>
          </a:p>
          <a:p>
            <a:r>
              <a:rPr lang="en-US" dirty="0"/>
              <a:t>So you'd use == to check </a:t>
            </a:r>
          </a:p>
        </p:txBody>
      </p:sp>
      <p:pic>
        <p:nvPicPr>
          <p:cNvPr id="6" name="Picture 5">
            <a:extLst>
              <a:ext uri="{FF2B5EF4-FFF2-40B4-BE49-F238E27FC236}">
                <a16:creationId xmlns:a16="http://schemas.microsoft.com/office/drawing/2014/main" id="{93C52631-61CE-564F-837B-B03F3B4C76AD}"/>
              </a:ext>
            </a:extLst>
          </p:cNvPr>
          <p:cNvPicPr>
            <a:picLocks noChangeAspect="1"/>
          </p:cNvPicPr>
          <p:nvPr/>
        </p:nvPicPr>
        <p:blipFill>
          <a:blip r:embed="rId2"/>
          <a:stretch>
            <a:fillRect/>
          </a:stretch>
        </p:blipFill>
        <p:spPr>
          <a:xfrm>
            <a:off x="3903962" y="365125"/>
            <a:ext cx="7992625" cy="6095310"/>
          </a:xfrm>
          <a:prstGeom prst="rect">
            <a:avLst/>
          </a:prstGeom>
        </p:spPr>
      </p:pic>
    </p:spTree>
    <p:extLst>
      <p:ext uri="{BB962C8B-B14F-4D97-AF65-F5344CB8AC3E}">
        <p14:creationId xmlns:p14="http://schemas.microsoft.com/office/powerpoint/2010/main" val="111787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362200" cy="4445414"/>
          </a:xfrm>
          <a:noFill/>
          <a:ln>
            <a:noFill/>
          </a:ln>
        </p:spPr>
        <p:txBody>
          <a:bodyPr>
            <a:normAutofit/>
          </a:bodyPr>
          <a:lstStyle/>
          <a:p>
            <a:r>
              <a:rPr lang="en-US" dirty="0"/>
              <a:t>AND and OR</a:t>
            </a:r>
            <a:br>
              <a:rPr lang="en-US" dirty="0"/>
            </a:br>
            <a:r>
              <a:rPr lang="en-US" sz="3600" dirty="0"/>
              <a:t>|| for OR          &amp;&amp; for AND</a:t>
            </a:r>
          </a:p>
        </p:txBody>
      </p:sp>
      <p:pic>
        <p:nvPicPr>
          <p:cNvPr id="6" name="Picture 5">
            <a:extLst>
              <a:ext uri="{FF2B5EF4-FFF2-40B4-BE49-F238E27FC236}">
                <a16:creationId xmlns:a16="http://schemas.microsoft.com/office/drawing/2014/main" id="{83583360-C753-DC47-A60A-0D190409F618}"/>
              </a:ext>
            </a:extLst>
          </p:cNvPr>
          <p:cNvPicPr>
            <a:picLocks noChangeAspect="1"/>
          </p:cNvPicPr>
          <p:nvPr/>
        </p:nvPicPr>
        <p:blipFill>
          <a:blip r:embed="rId2"/>
          <a:stretch>
            <a:fillRect/>
          </a:stretch>
        </p:blipFill>
        <p:spPr>
          <a:xfrm>
            <a:off x="3721452" y="365125"/>
            <a:ext cx="7996370" cy="6234458"/>
          </a:xfrm>
          <a:prstGeom prst="rect">
            <a:avLst/>
          </a:prstGeom>
        </p:spPr>
      </p:pic>
    </p:spTree>
    <p:extLst>
      <p:ext uri="{BB962C8B-B14F-4D97-AF65-F5344CB8AC3E}">
        <p14:creationId xmlns:p14="http://schemas.microsoft.com/office/powerpoint/2010/main" val="2688905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782CD-D54B-654D-8DEE-802385B3A312}"/>
              </a:ext>
            </a:extLst>
          </p:cNvPr>
          <p:cNvPicPr>
            <a:picLocks noChangeAspect="1"/>
          </p:cNvPicPr>
          <p:nvPr/>
        </p:nvPicPr>
        <p:blipFill>
          <a:blip r:embed="rId2"/>
          <a:stretch>
            <a:fillRect/>
          </a:stretch>
        </p:blipFill>
        <p:spPr>
          <a:xfrm>
            <a:off x="1692275" y="373063"/>
            <a:ext cx="8134474" cy="6270625"/>
          </a:xfrm>
          <a:prstGeom prst="rect">
            <a:avLst/>
          </a:prstGeom>
        </p:spPr>
      </p:pic>
      <p:sp>
        <p:nvSpPr>
          <p:cNvPr id="5" name="Title 1"/>
          <p:cNvSpPr txBox="1">
            <a:spLocks/>
          </p:cNvSpPr>
          <p:nvPr/>
        </p:nvSpPr>
        <p:spPr>
          <a:xfrm>
            <a:off x="7716679" y="2030788"/>
            <a:ext cx="2791996" cy="3272732"/>
          </a:xfrm>
          <a:prstGeom prst="rect">
            <a:avLst/>
          </a:prstGeom>
          <a:solidFill>
            <a:schemeClr val="bg1"/>
          </a:solidFill>
          <a:ln>
            <a:solidFill>
              <a:schemeClr val="bg1">
                <a:lumMod val="50000"/>
              </a:schemeClr>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If / else if / else</a:t>
            </a:r>
          </a:p>
          <a:p>
            <a:endParaRPr lang="en-US" sz="3200" dirty="0"/>
          </a:p>
          <a:p>
            <a:r>
              <a:rPr lang="en-US" sz="3200" dirty="0"/>
              <a:t>Use as many else if clauses as needed</a:t>
            </a:r>
          </a:p>
        </p:txBody>
      </p:sp>
    </p:spTree>
    <p:extLst>
      <p:ext uri="{BB962C8B-B14F-4D97-AF65-F5344CB8AC3E}">
        <p14:creationId xmlns:p14="http://schemas.microsoft.com/office/powerpoint/2010/main" val="386040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B1D25E-EF2F-044E-97DC-9F3D833BFFED}"/>
              </a:ext>
            </a:extLst>
          </p:cNvPr>
          <p:cNvPicPr>
            <a:picLocks noChangeAspect="1"/>
          </p:cNvPicPr>
          <p:nvPr/>
        </p:nvPicPr>
        <p:blipFill>
          <a:blip r:embed="rId2"/>
          <a:stretch>
            <a:fillRect/>
          </a:stretch>
        </p:blipFill>
        <p:spPr>
          <a:xfrm>
            <a:off x="6562298" y="2395998"/>
            <a:ext cx="5115827" cy="3862552"/>
          </a:xfrm>
          <a:prstGeom prst="rect">
            <a:avLst/>
          </a:prstGeom>
          <a:ln>
            <a:solidFill>
              <a:schemeClr val="accent1"/>
            </a:solidFill>
          </a:ln>
        </p:spPr>
      </p:pic>
      <p:sp>
        <p:nvSpPr>
          <p:cNvPr id="2" name="Title 1">
            <a:extLst>
              <a:ext uri="{FF2B5EF4-FFF2-40B4-BE49-F238E27FC236}">
                <a16:creationId xmlns:a16="http://schemas.microsoft.com/office/drawing/2014/main" id="{17290478-F3BE-C848-B461-51AED16FC2DA}"/>
              </a:ext>
            </a:extLst>
          </p:cNvPr>
          <p:cNvSpPr>
            <a:spLocks noGrp="1"/>
          </p:cNvSpPr>
          <p:nvPr>
            <p:ph type="title"/>
          </p:nvPr>
        </p:nvSpPr>
        <p:spPr/>
        <p:txBody>
          <a:bodyPr/>
          <a:lstStyle/>
          <a:p>
            <a:r>
              <a:rPr lang="en-US" dirty="0"/>
              <a:t>Install Node.js</a:t>
            </a:r>
          </a:p>
        </p:txBody>
      </p:sp>
      <p:sp>
        <p:nvSpPr>
          <p:cNvPr id="3" name="Content Placeholder 2">
            <a:extLst>
              <a:ext uri="{FF2B5EF4-FFF2-40B4-BE49-F238E27FC236}">
                <a16:creationId xmlns:a16="http://schemas.microsoft.com/office/drawing/2014/main" id="{CA9D9518-1CAA-6248-92E1-9DD0F08511D5}"/>
              </a:ext>
            </a:extLst>
          </p:cNvPr>
          <p:cNvSpPr>
            <a:spLocks noGrp="1"/>
          </p:cNvSpPr>
          <p:nvPr>
            <p:ph idx="1"/>
          </p:nvPr>
        </p:nvSpPr>
        <p:spPr>
          <a:xfrm>
            <a:off x="838200" y="1825625"/>
            <a:ext cx="5103987" cy="4351338"/>
          </a:xfrm>
        </p:spPr>
        <p:txBody>
          <a:bodyPr/>
          <a:lstStyle/>
          <a:p>
            <a:r>
              <a:rPr lang="en-US" dirty="0"/>
              <a:t>Install the latest LTS (long term support) version</a:t>
            </a:r>
          </a:p>
          <a:p>
            <a:r>
              <a:rPr lang="en-US" dirty="0">
                <a:hlinkClick r:id="rId3"/>
              </a:rPr>
              <a:t>https://nodejs.org/en/</a:t>
            </a:r>
            <a:endParaRPr lang="en-US" dirty="0"/>
          </a:p>
          <a:p>
            <a:r>
              <a:rPr lang="en-US" dirty="0"/>
              <a:t>We'll use it to practice some JavaScript concepts by themselves, without needing to think about HTML too</a:t>
            </a:r>
          </a:p>
          <a:p>
            <a:r>
              <a:rPr lang="en-US" dirty="0"/>
              <a:t>After installing, restart your editor (</a:t>
            </a:r>
            <a:r>
              <a:rPr lang="en-US" dirty="0" err="1"/>
              <a:t>VSCode</a:t>
            </a:r>
            <a:r>
              <a:rPr lang="en-US" dirty="0"/>
              <a:t>, WebStorm)</a:t>
            </a:r>
          </a:p>
          <a:p>
            <a:endParaRPr lang="en-US" dirty="0"/>
          </a:p>
          <a:p>
            <a:endParaRPr lang="en-US" dirty="0"/>
          </a:p>
        </p:txBody>
      </p:sp>
      <p:cxnSp>
        <p:nvCxnSpPr>
          <p:cNvPr id="5" name="Straight Arrow Connector 4">
            <a:extLst>
              <a:ext uri="{FF2B5EF4-FFF2-40B4-BE49-F238E27FC236}">
                <a16:creationId xmlns:a16="http://schemas.microsoft.com/office/drawing/2014/main" id="{322BB411-4878-BD4C-811F-E7E68A283422}"/>
              </a:ext>
            </a:extLst>
          </p:cNvPr>
          <p:cNvCxnSpPr>
            <a:cxnSpLocks/>
          </p:cNvCxnSpPr>
          <p:nvPr/>
        </p:nvCxnSpPr>
        <p:spPr>
          <a:xfrm flipV="1">
            <a:off x="5415979" y="5658385"/>
            <a:ext cx="1843517" cy="600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71472B-127D-CB40-A7BE-2563D644BDE5}"/>
              </a:ext>
            </a:extLst>
          </p:cNvPr>
          <p:cNvSpPr txBox="1"/>
          <p:nvPr/>
        </p:nvSpPr>
        <p:spPr>
          <a:xfrm>
            <a:off x="1960935" y="5958467"/>
            <a:ext cx="4028204" cy="646331"/>
          </a:xfrm>
          <a:prstGeom prst="rect">
            <a:avLst/>
          </a:prstGeom>
          <a:noFill/>
        </p:spPr>
        <p:txBody>
          <a:bodyPr wrap="square" rtlCol="0">
            <a:spAutoFit/>
          </a:bodyPr>
          <a:lstStyle/>
          <a:p>
            <a:r>
              <a:rPr lang="en-US" dirty="0"/>
              <a:t>Get the latest LTS version for your platform, this number may be higher</a:t>
            </a:r>
          </a:p>
        </p:txBody>
      </p:sp>
    </p:spTree>
    <p:extLst>
      <p:ext uri="{BB962C8B-B14F-4D97-AF65-F5344CB8AC3E}">
        <p14:creationId xmlns:p14="http://schemas.microsoft.com/office/powerpoint/2010/main" val="3389835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DEFBB-C637-8645-92F5-1E53A05CF4F4}"/>
              </a:ext>
            </a:extLst>
          </p:cNvPr>
          <p:cNvSpPr>
            <a:spLocks noGrp="1"/>
          </p:cNvSpPr>
          <p:nvPr>
            <p:ph type="title"/>
          </p:nvPr>
        </p:nvSpPr>
        <p:spPr/>
        <p:txBody>
          <a:bodyPr/>
          <a:lstStyle/>
          <a:p>
            <a:r>
              <a:rPr lang="en-US" dirty="0"/>
              <a:t>Loops in JavaScript</a:t>
            </a:r>
          </a:p>
        </p:txBody>
      </p:sp>
      <p:sp>
        <p:nvSpPr>
          <p:cNvPr id="3" name="Content Placeholder 2">
            <a:extLst>
              <a:ext uri="{FF2B5EF4-FFF2-40B4-BE49-F238E27FC236}">
                <a16:creationId xmlns:a16="http://schemas.microsoft.com/office/drawing/2014/main" id="{E70FB046-71BE-0D4A-93EE-39214888F16E}"/>
              </a:ext>
            </a:extLst>
          </p:cNvPr>
          <p:cNvSpPr>
            <a:spLocks noGrp="1"/>
          </p:cNvSpPr>
          <p:nvPr>
            <p:ph idx="1"/>
          </p:nvPr>
        </p:nvSpPr>
        <p:spPr>
          <a:xfrm>
            <a:off x="159026" y="1825624"/>
            <a:ext cx="2126974" cy="4416149"/>
          </a:xfrm>
        </p:spPr>
        <p:txBody>
          <a:bodyPr>
            <a:normAutofit/>
          </a:bodyPr>
          <a:lstStyle/>
          <a:p>
            <a:pPr marL="0" indent="0">
              <a:buNone/>
            </a:pPr>
            <a:r>
              <a:rPr lang="en-US" dirty="0"/>
              <a:t>Looping over a </a:t>
            </a:r>
            <a:r>
              <a:rPr lang="en-US" dirty="0" err="1"/>
              <a:t>NodeList</a:t>
            </a:r>
            <a:r>
              <a:rPr lang="en-US" dirty="0"/>
              <a:t> or array – two ways</a:t>
            </a:r>
          </a:p>
          <a:p>
            <a:pPr marL="0" indent="0">
              <a:buNone/>
            </a:pPr>
            <a:endParaRPr lang="en-US" dirty="0"/>
          </a:p>
          <a:p>
            <a:pPr marL="0" indent="0">
              <a:buNone/>
            </a:pPr>
            <a:r>
              <a:rPr lang="en-US" dirty="0"/>
              <a:t>First way should look familiar if you’ve taken C# or Java</a:t>
            </a:r>
          </a:p>
        </p:txBody>
      </p:sp>
      <p:pic>
        <p:nvPicPr>
          <p:cNvPr id="5" name="Picture 4">
            <a:extLst>
              <a:ext uri="{FF2B5EF4-FFF2-40B4-BE49-F238E27FC236}">
                <a16:creationId xmlns:a16="http://schemas.microsoft.com/office/drawing/2014/main" id="{657A5E59-94CB-5C42-A55D-8C512048BCC1}"/>
              </a:ext>
            </a:extLst>
          </p:cNvPr>
          <p:cNvPicPr>
            <a:picLocks noChangeAspect="1"/>
          </p:cNvPicPr>
          <p:nvPr/>
        </p:nvPicPr>
        <p:blipFill>
          <a:blip r:embed="rId2"/>
          <a:stretch>
            <a:fillRect/>
          </a:stretch>
        </p:blipFill>
        <p:spPr>
          <a:xfrm>
            <a:off x="2432040" y="1690688"/>
            <a:ext cx="9611535" cy="4908895"/>
          </a:xfrm>
          <a:prstGeom prst="rect">
            <a:avLst/>
          </a:prstGeom>
        </p:spPr>
      </p:pic>
    </p:spTree>
    <p:extLst>
      <p:ext uri="{BB962C8B-B14F-4D97-AF65-F5344CB8AC3E}">
        <p14:creationId xmlns:p14="http://schemas.microsoft.com/office/powerpoint/2010/main" val="3793363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a:ln>
            <a:noFill/>
          </a:ln>
        </p:spPr>
        <p:txBody>
          <a:bodyPr/>
          <a:lstStyle/>
          <a:p>
            <a:r>
              <a:rPr lang="en-US" dirty="0"/>
              <a:t>For loops examples</a:t>
            </a:r>
          </a:p>
        </p:txBody>
      </p:sp>
      <p:pic>
        <p:nvPicPr>
          <p:cNvPr id="3" name="Picture 2">
            <a:extLst>
              <a:ext uri="{FF2B5EF4-FFF2-40B4-BE49-F238E27FC236}">
                <a16:creationId xmlns:a16="http://schemas.microsoft.com/office/drawing/2014/main" id="{92A00F76-59A5-7443-8B48-E93999122D04}"/>
              </a:ext>
            </a:extLst>
          </p:cNvPr>
          <p:cNvPicPr>
            <a:picLocks noChangeAspect="1"/>
          </p:cNvPicPr>
          <p:nvPr/>
        </p:nvPicPr>
        <p:blipFill>
          <a:blip r:embed="rId2"/>
          <a:stretch>
            <a:fillRect/>
          </a:stretch>
        </p:blipFill>
        <p:spPr>
          <a:xfrm>
            <a:off x="390939" y="1893213"/>
            <a:ext cx="11456504" cy="3777683"/>
          </a:xfrm>
          <a:prstGeom prst="rect">
            <a:avLst/>
          </a:prstGeom>
        </p:spPr>
      </p:pic>
    </p:spTree>
    <p:extLst>
      <p:ext uri="{BB962C8B-B14F-4D97-AF65-F5344CB8AC3E}">
        <p14:creationId xmlns:p14="http://schemas.microsoft.com/office/powerpoint/2010/main" val="15285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coercion</a:t>
            </a:r>
          </a:p>
        </p:txBody>
      </p:sp>
      <p:sp>
        <p:nvSpPr>
          <p:cNvPr id="3" name="Content Placeholder 2"/>
          <p:cNvSpPr>
            <a:spLocks noGrp="1"/>
          </p:cNvSpPr>
          <p:nvPr>
            <p:ph idx="1"/>
          </p:nvPr>
        </p:nvSpPr>
        <p:spPr>
          <a:xfrm>
            <a:off x="838200" y="1572454"/>
            <a:ext cx="10515600" cy="2092951"/>
          </a:xfrm>
        </p:spPr>
        <p:txBody>
          <a:bodyPr>
            <a:normAutofit/>
          </a:bodyPr>
          <a:lstStyle/>
          <a:p>
            <a:r>
              <a:rPr lang="en-US" sz="2400" dirty="0"/>
              <a:t>JavaScript isn't strict with types; if it is asked to work with a type it doesn't expect, it tries to convert (</a:t>
            </a:r>
            <a:r>
              <a:rPr lang="en-US" sz="2400" b="1" dirty="0"/>
              <a:t>coerce</a:t>
            </a:r>
            <a:r>
              <a:rPr lang="en-US" sz="2400" dirty="0"/>
              <a:t>) it to the correct type; usually it carries on even if the result doesn't make sense, which can lead to weird errors</a:t>
            </a:r>
          </a:p>
          <a:p>
            <a:r>
              <a:rPr lang="en-US" sz="2400" dirty="0"/>
              <a:t>JS will try and convert types if possible, to make sense in the context of an operation</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95FFEF2C-16BA-6F45-AF85-E9E6413BFDFD}"/>
              </a:ext>
            </a:extLst>
          </p:cNvPr>
          <p:cNvPicPr>
            <a:picLocks noChangeAspect="1"/>
          </p:cNvPicPr>
          <p:nvPr/>
        </p:nvPicPr>
        <p:blipFill>
          <a:blip r:embed="rId2"/>
          <a:stretch>
            <a:fillRect/>
          </a:stretch>
        </p:blipFill>
        <p:spPr>
          <a:xfrm>
            <a:off x="1038639" y="3401285"/>
            <a:ext cx="10114722" cy="3456715"/>
          </a:xfrm>
          <a:prstGeom prst="rect">
            <a:avLst/>
          </a:prstGeom>
        </p:spPr>
      </p:pic>
      <p:sp>
        <p:nvSpPr>
          <p:cNvPr id="5" name="TextBox 4">
            <a:extLst>
              <a:ext uri="{FF2B5EF4-FFF2-40B4-BE49-F238E27FC236}">
                <a16:creationId xmlns:a16="http://schemas.microsoft.com/office/drawing/2014/main" id="{74AE1415-1765-DF40-A88F-EAB0FB584B3E}"/>
              </a:ext>
            </a:extLst>
          </p:cNvPr>
          <p:cNvSpPr txBox="1"/>
          <p:nvPr/>
        </p:nvSpPr>
        <p:spPr>
          <a:xfrm>
            <a:off x="8660525" y="5644054"/>
            <a:ext cx="3247696" cy="1200329"/>
          </a:xfrm>
          <a:prstGeom prst="rect">
            <a:avLst/>
          </a:prstGeom>
          <a:solidFill>
            <a:schemeClr val="bg1"/>
          </a:solidFill>
          <a:ln>
            <a:solidFill>
              <a:schemeClr val="accent1"/>
            </a:solidFill>
          </a:ln>
        </p:spPr>
        <p:txBody>
          <a:bodyPr wrap="square" rtlCol="0">
            <a:spAutoFit/>
          </a:bodyPr>
          <a:lstStyle/>
          <a:p>
            <a:r>
              <a:rPr lang="en-US" b="1" dirty="0" err="1"/>
              <a:t>NaN</a:t>
            </a:r>
            <a:r>
              <a:rPr lang="en-US" dirty="0"/>
              <a:t>, not a number, is a JavaScript value, is the result of trying to do math on non-math variables/values</a:t>
            </a:r>
          </a:p>
        </p:txBody>
      </p:sp>
    </p:spTree>
    <p:extLst>
      <p:ext uri="{BB962C8B-B14F-4D97-AF65-F5344CB8AC3E}">
        <p14:creationId xmlns:p14="http://schemas.microsoft.com/office/powerpoint/2010/main" val="1483979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a:solidFill>
            <a:srgbClr val="FFFFFF"/>
          </a:solidFill>
          <a:ln>
            <a:noFill/>
          </a:ln>
        </p:spPr>
        <p:txBody>
          <a:bodyPr/>
          <a:lstStyle/>
          <a:p>
            <a:r>
              <a:rPr lang="en-US" dirty="0"/>
              <a:t>While loops</a:t>
            </a:r>
          </a:p>
        </p:txBody>
      </p:sp>
      <p:sp>
        <p:nvSpPr>
          <p:cNvPr id="3" name="Content Placeholder 2">
            <a:extLst>
              <a:ext uri="{FF2B5EF4-FFF2-40B4-BE49-F238E27FC236}">
                <a16:creationId xmlns:a16="http://schemas.microsoft.com/office/drawing/2014/main" id="{421ED4DB-7BF7-7944-AEFC-9EF81CA1EE5A}"/>
              </a:ext>
            </a:extLst>
          </p:cNvPr>
          <p:cNvSpPr>
            <a:spLocks noGrp="1"/>
          </p:cNvSpPr>
          <p:nvPr>
            <p:ph idx="1"/>
          </p:nvPr>
        </p:nvSpPr>
        <p:spPr>
          <a:xfrm>
            <a:off x="838200" y="1325563"/>
            <a:ext cx="10515600" cy="4351338"/>
          </a:xfrm>
        </p:spPr>
        <p:txBody>
          <a:bodyPr/>
          <a:lstStyle/>
          <a:p>
            <a:r>
              <a:rPr lang="en-US" dirty="0"/>
              <a:t>Same concept as Python, note the () around the condition and {} for the loop body</a:t>
            </a:r>
          </a:p>
        </p:txBody>
      </p:sp>
      <p:pic>
        <p:nvPicPr>
          <p:cNvPr id="5" name="Picture 4">
            <a:extLst>
              <a:ext uri="{FF2B5EF4-FFF2-40B4-BE49-F238E27FC236}">
                <a16:creationId xmlns:a16="http://schemas.microsoft.com/office/drawing/2014/main" id="{001A87B1-4399-5C43-8439-122F6AF3162C}"/>
              </a:ext>
            </a:extLst>
          </p:cNvPr>
          <p:cNvPicPr>
            <a:picLocks noChangeAspect="1"/>
          </p:cNvPicPr>
          <p:nvPr/>
        </p:nvPicPr>
        <p:blipFill>
          <a:blip r:embed="rId2"/>
          <a:stretch>
            <a:fillRect/>
          </a:stretch>
        </p:blipFill>
        <p:spPr>
          <a:xfrm>
            <a:off x="1552133" y="2394781"/>
            <a:ext cx="10042242" cy="4463219"/>
          </a:xfrm>
          <a:prstGeom prst="rect">
            <a:avLst/>
          </a:prstGeom>
        </p:spPr>
      </p:pic>
    </p:spTree>
    <p:extLst>
      <p:ext uri="{BB962C8B-B14F-4D97-AF65-F5344CB8AC3E}">
        <p14:creationId xmlns:p14="http://schemas.microsoft.com/office/powerpoint/2010/main" val="1271442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41F29-5829-8C4C-AADA-E600986859F4}"/>
              </a:ext>
            </a:extLst>
          </p:cNvPr>
          <p:cNvPicPr>
            <a:picLocks noChangeAspect="1"/>
          </p:cNvPicPr>
          <p:nvPr/>
        </p:nvPicPr>
        <p:blipFill>
          <a:blip r:embed="rId2"/>
          <a:stretch>
            <a:fillRect/>
          </a:stretch>
        </p:blipFill>
        <p:spPr>
          <a:xfrm>
            <a:off x="506068" y="286025"/>
            <a:ext cx="10605880" cy="6299859"/>
          </a:xfrm>
          <a:prstGeom prst="rect">
            <a:avLst/>
          </a:prstGeom>
        </p:spPr>
      </p:pic>
      <p:sp>
        <p:nvSpPr>
          <p:cNvPr id="2" name="Title 1"/>
          <p:cNvSpPr>
            <a:spLocks noGrp="1"/>
          </p:cNvSpPr>
          <p:nvPr>
            <p:ph type="title"/>
          </p:nvPr>
        </p:nvSpPr>
        <p:spPr>
          <a:xfrm>
            <a:off x="7951304" y="118146"/>
            <a:ext cx="4081670" cy="1221783"/>
          </a:xfrm>
          <a:solidFill>
            <a:srgbClr val="FFFFFF"/>
          </a:solidFill>
          <a:ln>
            <a:solidFill>
              <a:srgbClr val="A6A6A6"/>
            </a:solidFill>
          </a:ln>
        </p:spPr>
        <p:txBody>
          <a:bodyPr>
            <a:noAutofit/>
          </a:bodyPr>
          <a:lstStyle/>
          <a:p>
            <a:r>
              <a:rPr lang="en-US" sz="3600" dirty="0"/>
              <a:t>Strings: Various library functions </a:t>
            </a:r>
          </a:p>
        </p:txBody>
      </p:sp>
      <p:sp>
        <p:nvSpPr>
          <p:cNvPr id="5" name="Rectangle 4"/>
          <p:cNvSpPr/>
          <p:nvPr/>
        </p:nvSpPr>
        <p:spPr>
          <a:xfrm>
            <a:off x="8647044" y="1339930"/>
            <a:ext cx="3385930" cy="923330"/>
          </a:xfrm>
          <a:prstGeom prst="rect">
            <a:avLst/>
          </a:prstGeom>
          <a:solidFill>
            <a:schemeClr val="bg1"/>
          </a:solidFill>
          <a:ln>
            <a:solidFill>
              <a:schemeClr val="accent1">
                <a:lumMod val="75000"/>
              </a:schemeClr>
            </a:solidFill>
          </a:ln>
        </p:spPr>
        <p:txBody>
          <a:bodyPr wrap="square">
            <a:spAutoFit/>
          </a:bodyPr>
          <a:lstStyle/>
          <a:p>
            <a:r>
              <a:rPr lang="en-US" dirty="0">
                <a:hlinkClick r:id="rId3"/>
              </a:rPr>
              <a:t>https://developer.mozilla.org/en-US/docs/Web/JavaScript/Reference/Global_Objects/String</a:t>
            </a:r>
            <a:r>
              <a:rPr lang="en-US" dirty="0"/>
              <a:t> </a:t>
            </a:r>
          </a:p>
        </p:txBody>
      </p:sp>
    </p:spTree>
    <p:extLst>
      <p:ext uri="{BB962C8B-B14F-4D97-AF65-F5344CB8AC3E}">
        <p14:creationId xmlns:p14="http://schemas.microsoft.com/office/powerpoint/2010/main" val="428852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values; Undefined, null, </a:t>
            </a:r>
            <a:r>
              <a:rPr lang="en-US" dirty="0" err="1"/>
              <a:t>NaN</a:t>
            </a:r>
            <a:r>
              <a:rPr lang="en-US" dirty="0"/>
              <a:t>, Infinity</a:t>
            </a:r>
          </a:p>
        </p:txBody>
      </p:sp>
      <p:sp>
        <p:nvSpPr>
          <p:cNvPr id="3" name="Content Placeholder 2"/>
          <p:cNvSpPr>
            <a:spLocks noGrp="1"/>
          </p:cNvSpPr>
          <p:nvPr>
            <p:ph idx="1"/>
          </p:nvPr>
        </p:nvSpPr>
        <p:spPr>
          <a:xfrm>
            <a:off x="838200" y="1825625"/>
            <a:ext cx="6079435" cy="4773958"/>
          </a:xfrm>
        </p:spPr>
        <p:txBody>
          <a:bodyPr>
            <a:normAutofit fontScale="92500"/>
          </a:bodyPr>
          <a:lstStyle/>
          <a:p>
            <a:r>
              <a:rPr lang="en-US" b="1" dirty="0"/>
              <a:t>undefined</a:t>
            </a:r>
            <a:r>
              <a:rPr lang="en-US" dirty="0"/>
              <a:t>: a variable that has not been defined. Example: reading a value from a non-existent array element</a:t>
            </a:r>
          </a:p>
          <a:p>
            <a:r>
              <a:rPr lang="en-US" b="1" dirty="0"/>
              <a:t>null</a:t>
            </a:r>
            <a:r>
              <a:rPr lang="en-US" dirty="0"/>
              <a:t>: a value that indicates 'there is no data here'</a:t>
            </a:r>
          </a:p>
          <a:p>
            <a:pPr lvl="1"/>
            <a:r>
              <a:rPr lang="en-US" dirty="0"/>
              <a:t>e.g. if plotting a graph of daily temperatures and you don't have data for one day, you can set the temperature to null</a:t>
            </a:r>
          </a:p>
          <a:p>
            <a:pPr lvl="1"/>
            <a:r>
              <a:rPr lang="en-US" dirty="0" err="1"/>
              <a:t>querySelector</a:t>
            </a:r>
            <a:r>
              <a:rPr lang="en-US" dirty="0"/>
              <a:t> returns null if no matches</a:t>
            </a:r>
          </a:p>
          <a:p>
            <a:pPr marL="0" indent="0">
              <a:buNone/>
            </a:pPr>
            <a:endParaRPr lang="en-US" dirty="0"/>
          </a:p>
          <a:p>
            <a:pPr marL="0" indent="0">
              <a:buNone/>
            </a:pPr>
            <a:r>
              <a:rPr lang="en-US" dirty="0"/>
              <a:t>Used in places where None (Python) and null (C#, Java) are used in other languages</a:t>
            </a:r>
          </a:p>
          <a:p>
            <a:endParaRPr lang="en-US" dirty="0"/>
          </a:p>
        </p:txBody>
      </p:sp>
      <p:pic>
        <p:nvPicPr>
          <p:cNvPr id="5" name="Picture 4"/>
          <p:cNvPicPr>
            <a:picLocks noChangeAspect="1"/>
          </p:cNvPicPr>
          <p:nvPr/>
        </p:nvPicPr>
        <p:blipFill>
          <a:blip r:embed="rId2"/>
          <a:stretch>
            <a:fillRect/>
          </a:stretch>
        </p:blipFill>
        <p:spPr>
          <a:xfrm>
            <a:off x="8110151" y="1825625"/>
            <a:ext cx="3371226" cy="1672546"/>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7376727" y="4560229"/>
            <a:ext cx="4104650" cy="335835"/>
          </a:xfrm>
          <a:prstGeom prst="rect">
            <a:avLst/>
          </a:prstGeom>
          <a:ln>
            <a:solidFill>
              <a:schemeClr val="bg1">
                <a:lumMod val="65000"/>
              </a:schemeClr>
            </a:solidFill>
          </a:ln>
        </p:spPr>
      </p:pic>
    </p:spTree>
    <p:extLst>
      <p:ext uri="{BB962C8B-B14F-4D97-AF65-F5344CB8AC3E}">
        <p14:creationId xmlns:p14="http://schemas.microsoft.com/office/powerpoint/2010/main" val="168917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values; Undefined, null, </a:t>
            </a:r>
            <a:r>
              <a:rPr lang="en-US" dirty="0" err="1"/>
              <a:t>NaN</a:t>
            </a:r>
            <a:r>
              <a:rPr lang="en-US" dirty="0"/>
              <a:t>, Infinity</a:t>
            </a:r>
          </a:p>
        </p:txBody>
      </p:sp>
      <p:sp>
        <p:nvSpPr>
          <p:cNvPr id="3" name="Content Placeholder 2"/>
          <p:cNvSpPr>
            <a:spLocks noGrp="1"/>
          </p:cNvSpPr>
          <p:nvPr>
            <p:ph idx="1"/>
          </p:nvPr>
        </p:nvSpPr>
        <p:spPr>
          <a:xfrm>
            <a:off x="838200" y="1825625"/>
            <a:ext cx="6934200" cy="4351338"/>
          </a:xfrm>
        </p:spPr>
        <p:txBody>
          <a:bodyPr>
            <a:normAutofit/>
          </a:bodyPr>
          <a:lstStyle/>
          <a:p>
            <a:r>
              <a:rPr lang="en-US" b="1" dirty="0" err="1"/>
              <a:t>NaN</a:t>
            </a:r>
            <a:r>
              <a:rPr lang="en-US" dirty="0"/>
              <a:t>: not a number. Often the result of doing math with Strings or non-numerical data</a:t>
            </a:r>
          </a:p>
          <a:p>
            <a:pPr lvl="1"/>
            <a:r>
              <a:rPr lang="en-US" dirty="0"/>
              <a:t>Weird JS – this is valid JS, what does it evaluate to? Why?</a:t>
            </a:r>
          </a:p>
          <a:p>
            <a:pPr lvl="1"/>
            <a:endParaRPr lang="en-US" dirty="0"/>
          </a:p>
          <a:p>
            <a:pPr lvl="1"/>
            <a:endParaRPr lang="en-US" dirty="0"/>
          </a:p>
          <a:p>
            <a:endParaRPr lang="en-US" b="1" dirty="0"/>
          </a:p>
          <a:p>
            <a:r>
              <a:rPr lang="en-US" b="1" dirty="0"/>
              <a:t>Infinity</a:t>
            </a:r>
            <a:r>
              <a:rPr lang="en-US" dirty="0"/>
              <a:t> and </a:t>
            </a:r>
            <a:r>
              <a:rPr lang="en-US" b="1" dirty="0"/>
              <a:t>–Infinity</a:t>
            </a:r>
            <a:r>
              <a:rPr lang="en-US" dirty="0"/>
              <a:t> to represent highest and lowest possible numerical values</a:t>
            </a:r>
            <a:endParaRPr lang="en-US" b="1" dirty="0"/>
          </a:p>
          <a:p>
            <a:endParaRPr lang="en-US" dirty="0"/>
          </a:p>
        </p:txBody>
      </p:sp>
      <p:pic>
        <p:nvPicPr>
          <p:cNvPr id="4" name="Picture 3"/>
          <p:cNvPicPr>
            <a:picLocks noChangeAspect="1"/>
          </p:cNvPicPr>
          <p:nvPr/>
        </p:nvPicPr>
        <p:blipFill>
          <a:blip r:embed="rId2"/>
          <a:stretch>
            <a:fillRect/>
          </a:stretch>
        </p:blipFill>
        <p:spPr>
          <a:xfrm>
            <a:off x="8209621" y="2006743"/>
            <a:ext cx="3465632" cy="1179790"/>
          </a:xfrm>
          <a:prstGeom prst="rect">
            <a:avLst/>
          </a:prstGeom>
          <a:ln>
            <a:solidFill>
              <a:schemeClr val="bg1">
                <a:lumMod val="65000"/>
              </a:schemeClr>
            </a:solidFill>
          </a:ln>
        </p:spPr>
      </p:pic>
      <p:pic>
        <p:nvPicPr>
          <p:cNvPr id="9" name="Picture 8"/>
          <p:cNvPicPr>
            <a:picLocks noChangeAspect="1"/>
          </p:cNvPicPr>
          <p:nvPr/>
        </p:nvPicPr>
        <p:blipFill>
          <a:blip r:embed="rId3"/>
          <a:stretch>
            <a:fillRect/>
          </a:stretch>
        </p:blipFill>
        <p:spPr>
          <a:xfrm>
            <a:off x="1898585" y="3470591"/>
            <a:ext cx="4895799" cy="584573"/>
          </a:xfrm>
          <a:prstGeom prst="rect">
            <a:avLst/>
          </a:prstGeom>
          <a:ln>
            <a:solidFill>
              <a:schemeClr val="bg1">
                <a:lumMod val="65000"/>
              </a:schemeClr>
            </a:solidFill>
          </a:ln>
        </p:spPr>
      </p:pic>
      <p:pic>
        <p:nvPicPr>
          <p:cNvPr id="10" name="Picture 9"/>
          <p:cNvPicPr>
            <a:picLocks noChangeAspect="1"/>
          </p:cNvPicPr>
          <p:nvPr/>
        </p:nvPicPr>
        <p:blipFill>
          <a:blip r:embed="rId4"/>
          <a:stretch>
            <a:fillRect/>
          </a:stretch>
        </p:blipFill>
        <p:spPr>
          <a:xfrm>
            <a:off x="8391838" y="4225000"/>
            <a:ext cx="2961962" cy="842127"/>
          </a:xfrm>
          <a:prstGeom prst="rect">
            <a:avLst/>
          </a:prstGeom>
          <a:ln>
            <a:solidFill>
              <a:schemeClr val="bg1">
                <a:lumMod val="65000"/>
              </a:schemeClr>
            </a:solidFill>
          </a:ln>
        </p:spPr>
      </p:pic>
    </p:spTree>
    <p:extLst>
      <p:ext uri="{BB962C8B-B14F-4D97-AF65-F5344CB8AC3E}">
        <p14:creationId xmlns:p14="http://schemas.microsoft.com/office/powerpoint/2010/main" val="1445800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Weird JavaScript</a:t>
            </a:r>
          </a:p>
        </p:txBody>
      </p:sp>
      <p:sp>
        <p:nvSpPr>
          <p:cNvPr id="3" name="Content Placeholder 2"/>
          <p:cNvSpPr>
            <a:spLocks noGrp="1"/>
          </p:cNvSpPr>
          <p:nvPr>
            <p:ph idx="1"/>
          </p:nvPr>
        </p:nvSpPr>
        <p:spPr>
          <a:xfrm>
            <a:off x="838199" y="1825625"/>
            <a:ext cx="10407869" cy="4351338"/>
          </a:xfrm>
        </p:spPr>
        <p:txBody>
          <a:bodyPr>
            <a:normAutofit lnSpcReduction="10000"/>
          </a:bodyPr>
          <a:lstStyle/>
          <a:p>
            <a:r>
              <a:rPr lang="en-US" dirty="0"/>
              <a:t>Take care when programming in JavaScript</a:t>
            </a:r>
          </a:p>
          <a:p>
            <a:r>
              <a:rPr lang="en-US" dirty="0"/>
              <a:t>There's many cases of subtle, weird behavior</a:t>
            </a:r>
          </a:p>
          <a:p>
            <a:r>
              <a:rPr lang="en-US" dirty="0"/>
              <a:t>It will let you make mistakes that Java/C#/Python won't, which often cause hard-to-find bugs</a:t>
            </a:r>
          </a:p>
          <a:p>
            <a:r>
              <a:rPr lang="en-US" dirty="0"/>
              <a:t>Testing your code is very important - is it behaving the way you want?</a:t>
            </a:r>
          </a:p>
          <a:p>
            <a:r>
              <a:rPr lang="en-US" dirty="0"/>
              <a:t>Review your logic, use the debugger in dev tools, </a:t>
            </a:r>
            <a:r>
              <a:rPr lang="en-US" dirty="0" err="1"/>
              <a:t>console.log</a:t>
            </a:r>
            <a:r>
              <a:rPr lang="en-US" dirty="0"/>
              <a:t> statements</a:t>
            </a:r>
          </a:p>
          <a:p>
            <a:endParaRPr lang="en-US" dirty="0"/>
          </a:p>
          <a:p>
            <a:r>
              <a:rPr lang="en-US" dirty="0">
                <a:hlinkClick r:id="rId2"/>
              </a:rPr>
              <a:t>https://github.com/denysdovhan/wtfjs</a:t>
            </a:r>
            <a:r>
              <a:rPr lang="en-US" dirty="0"/>
              <a:t> </a:t>
            </a:r>
          </a:p>
          <a:p>
            <a:endParaRPr lang="en-US" dirty="0"/>
          </a:p>
        </p:txBody>
      </p:sp>
    </p:spTree>
    <p:extLst>
      <p:ext uri="{BB962C8B-B14F-4D97-AF65-F5344CB8AC3E}">
        <p14:creationId xmlns:p14="http://schemas.microsoft.com/office/powerpoint/2010/main" val="1107050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80" y="386733"/>
            <a:ext cx="3388868" cy="1325563"/>
          </a:xfrm>
        </p:spPr>
        <p:txBody>
          <a:bodyPr/>
          <a:lstStyle/>
          <a:p>
            <a:r>
              <a:rPr lang="en-US" dirty="0"/>
              <a:t>Comments</a:t>
            </a:r>
          </a:p>
        </p:txBody>
      </p:sp>
      <p:sp>
        <p:nvSpPr>
          <p:cNvPr id="3" name="Content Placeholder 2"/>
          <p:cNvSpPr>
            <a:spLocks noGrp="1"/>
          </p:cNvSpPr>
          <p:nvPr>
            <p:ph idx="1"/>
          </p:nvPr>
        </p:nvSpPr>
        <p:spPr>
          <a:xfrm>
            <a:off x="4015409" y="365125"/>
            <a:ext cx="8155544" cy="1682336"/>
          </a:xfrm>
        </p:spPr>
        <p:txBody>
          <a:bodyPr>
            <a:normAutofit/>
          </a:bodyPr>
          <a:lstStyle/>
          <a:p>
            <a:pPr marL="0" indent="0">
              <a:buNone/>
            </a:pPr>
            <a:r>
              <a:rPr lang="en-US" sz="3000" dirty="0"/>
              <a:t>Single line comments start with //</a:t>
            </a:r>
          </a:p>
          <a:p>
            <a:pPr marL="0" indent="0">
              <a:buNone/>
            </a:pPr>
            <a:r>
              <a:rPr lang="en-US" sz="3000" dirty="0"/>
              <a:t>Multi-line comments start with /*  and end with */</a:t>
            </a:r>
          </a:p>
        </p:txBody>
      </p:sp>
      <p:pic>
        <p:nvPicPr>
          <p:cNvPr id="4" name="Picture 3"/>
          <p:cNvPicPr>
            <a:picLocks noChangeAspect="1"/>
          </p:cNvPicPr>
          <p:nvPr/>
        </p:nvPicPr>
        <p:blipFill>
          <a:blip r:embed="rId2"/>
          <a:stretch>
            <a:fillRect/>
          </a:stretch>
        </p:blipFill>
        <p:spPr>
          <a:xfrm>
            <a:off x="1744491" y="3101010"/>
            <a:ext cx="10426462" cy="2840488"/>
          </a:xfrm>
          <a:prstGeom prst="rect">
            <a:avLst/>
          </a:prstGeom>
        </p:spPr>
      </p:pic>
      <p:sp>
        <p:nvSpPr>
          <p:cNvPr id="5" name="TextBox 4"/>
          <p:cNvSpPr txBox="1"/>
          <p:nvPr/>
        </p:nvSpPr>
        <p:spPr>
          <a:xfrm>
            <a:off x="203143" y="2155990"/>
            <a:ext cx="2716769" cy="461665"/>
          </a:xfrm>
          <a:prstGeom prst="rect">
            <a:avLst/>
          </a:prstGeom>
          <a:noFill/>
        </p:spPr>
        <p:txBody>
          <a:bodyPr wrap="none" rtlCol="0">
            <a:spAutoFit/>
          </a:bodyPr>
          <a:lstStyle/>
          <a:p>
            <a:r>
              <a:rPr lang="en-US" sz="2400" dirty="0"/>
              <a:t>Single line comment</a:t>
            </a:r>
          </a:p>
        </p:txBody>
      </p:sp>
      <p:sp>
        <p:nvSpPr>
          <p:cNvPr id="6" name="TextBox 5"/>
          <p:cNvSpPr txBox="1"/>
          <p:nvPr/>
        </p:nvSpPr>
        <p:spPr>
          <a:xfrm>
            <a:off x="407880" y="5796458"/>
            <a:ext cx="1462144" cy="830997"/>
          </a:xfrm>
          <a:prstGeom prst="rect">
            <a:avLst/>
          </a:prstGeom>
          <a:noFill/>
        </p:spPr>
        <p:txBody>
          <a:bodyPr wrap="square" rtlCol="0">
            <a:spAutoFit/>
          </a:bodyPr>
          <a:lstStyle/>
          <a:p>
            <a:r>
              <a:rPr lang="en-US" sz="2400" dirty="0"/>
              <a:t>Multi-line comment</a:t>
            </a:r>
          </a:p>
        </p:txBody>
      </p:sp>
      <p:cxnSp>
        <p:nvCxnSpPr>
          <p:cNvPr id="8" name="Straight Arrow Connector 7"/>
          <p:cNvCxnSpPr>
            <a:cxnSpLocks/>
          </p:cNvCxnSpPr>
          <p:nvPr/>
        </p:nvCxnSpPr>
        <p:spPr>
          <a:xfrm>
            <a:off x="994828" y="2595965"/>
            <a:ext cx="875196" cy="702852"/>
          </a:xfrm>
          <a:prstGeom prst="straightConnector1">
            <a:avLst/>
          </a:prstGeom>
          <a:ln w="57150">
            <a:solidFill>
              <a:srgbClr val="FF89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V="1">
            <a:off x="1273117" y="5447831"/>
            <a:ext cx="576823" cy="348627"/>
          </a:xfrm>
          <a:prstGeom prst="straightConnector1">
            <a:avLst/>
          </a:prstGeom>
          <a:ln w="57150">
            <a:solidFill>
              <a:srgbClr val="FF89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895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your code!</a:t>
            </a:r>
          </a:p>
        </p:txBody>
      </p:sp>
      <p:sp>
        <p:nvSpPr>
          <p:cNvPr id="3" name="Content Placeholder 2"/>
          <p:cNvSpPr>
            <a:spLocks noGrp="1"/>
          </p:cNvSpPr>
          <p:nvPr>
            <p:ph idx="1"/>
          </p:nvPr>
        </p:nvSpPr>
        <p:spPr/>
        <p:txBody>
          <a:bodyPr>
            <a:normAutofit/>
          </a:bodyPr>
          <a:lstStyle/>
          <a:p>
            <a:r>
              <a:rPr lang="en-US" dirty="0"/>
              <a:t>Labs and projects expect you to comment your code</a:t>
            </a:r>
          </a:p>
          <a:p>
            <a:r>
              <a:rPr lang="en-US" dirty="0"/>
              <a:t>Comment should focus on the more complex parts of your code</a:t>
            </a:r>
          </a:p>
          <a:p>
            <a:r>
              <a:rPr lang="en-US" dirty="0"/>
              <a:t>Explain your code to yourself </a:t>
            </a:r>
          </a:p>
          <a:p>
            <a:r>
              <a:rPr lang="en-US" dirty="0"/>
              <a:t>Exercise: read a piece of code you wrote last semester. Do you know what it does? Did you comment it? Did that help you understand? </a:t>
            </a:r>
          </a:p>
          <a:p>
            <a:pPr lvl="1"/>
            <a:r>
              <a:rPr lang="en-US" dirty="0"/>
              <a:t>I read code I wrote 6 weeks ago and have no idea what it does if I don't write comments!</a:t>
            </a:r>
          </a:p>
        </p:txBody>
      </p:sp>
    </p:spTree>
    <p:extLst>
      <p:ext uri="{BB962C8B-B14F-4D97-AF65-F5344CB8AC3E}">
        <p14:creationId xmlns:p14="http://schemas.microsoft.com/office/powerpoint/2010/main" val="3402946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117-F9BF-4C4B-ABA2-221404A299EB}"/>
              </a:ext>
            </a:extLst>
          </p:cNvPr>
          <p:cNvSpPr>
            <a:spLocks noGrp="1"/>
          </p:cNvSpPr>
          <p:nvPr>
            <p:ph type="title"/>
          </p:nvPr>
        </p:nvSpPr>
        <p:spPr/>
        <p:txBody>
          <a:bodyPr/>
          <a:lstStyle/>
          <a:p>
            <a:r>
              <a:rPr lang="en-US" dirty="0"/>
              <a:t>Code samples </a:t>
            </a:r>
          </a:p>
        </p:txBody>
      </p:sp>
      <p:sp>
        <p:nvSpPr>
          <p:cNvPr id="3" name="Content Placeholder 2">
            <a:extLst>
              <a:ext uri="{FF2B5EF4-FFF2-40B4-BE49-F238E27FC236}">
                <a16:creationId xmlns:a16="http://schemas.microsoft.com/office/drawing/2014/main" id="{5DBD59E1-1B2C-BB44-9A2A-B60C62A65A85}"/>
              </a:ext>
            </a:extLst>
          </p:cNvPr>
          <p:cNvSpPr>
            <a:spLocks noGrp="1"/>
          </p:cNvSpPr>
          <p:nvPr>
            <p:ph idx="1"/>
          </p:nvPr>
        </p:nvSpPr>
        <p:spPr/>
        <p:txBody>
          <a:bodyPr/>
          <a:lstStyle/>
          <a:p>
            <a:r>
              <a:rPr lang="en-US" dirty="0">
                <a:hlinkClick r:id="rId2"/>
              </a:rPr>
              <a:t>https://github.com/claraj/week4-examples</a:t>
            </a:r>
            <a:endParaRPr lang="en-US" dirty="0"/>
          </a:p>
        </p:txBody>
      </p:sp>
    </p:spTree>
    <p:extLst>
      <p:ext uri="{BB962C8B-B14F-4D97-AF65-F5344CB8AC3E}">
        <p14:creationId xmlns:p14="http://schemas.microsoft.com/office/powerpoint/2010/main" val="1032256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B5EE-F040-ED42-9B6F-7C7FD9D17C88}"/>
              </a:ext>
            </a:extLst>
          </p:cNvPr>
          <p:cNvSpPr>
            <a:spLocks noGrp="1"/>
          </p:cNvSpPr>
          <p:nvPr>
            <p:ph type="ctrTitle"/>
          </p:nvPr>
        </p:nvSpPr>
        <p:spPr/>
        <p:txBody>
          <a:bodyPr/>
          <a:lstStyle/>
          <a:p>
            <a:r>
              <a:rPr lang="en-US" dirty="0"/>
              <a:t>JavaScript Arrays and Objects</a:t>
            </a:r>
          </a:p>
        </p:txBody>
      </p:sp>
      <p:sp>
        <p:nvSpPr>
          <p:cNvPr id="4" name="Subtitle 3">
            <a:extLst>
              <a:ext uri="{FF2B5EF4-FFF2-40B4-BE49-F238E27FC236}">
                <a16:creationId xmlns:a16="http://schemas.microsoft.com/office/drawing/2014/main" id="{DFB15D04-95DE-0849-AD81-23AFB8B2CF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8429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B741-602D-E446-9508-3526B56000AB}"/>
              </a:ext>
            </a:extLst>
          </p:cNvPr>
          <p:cNvSpPr>
            <a:spLocks noGrp="1"/>
          </p:cNvSpPr>
          <p:nvPr>
            <p:ph type="title"/>
          </p:nvPr>
        </p:nvSpPr>
        <p:spPr/>
        <p:txBody>
          <a:bodyPr/>
          <a:lstStyle/>
          <a:p>
            <a:r>
              <a:rPr lang="en-US" dirty="0"/>
              <a:t>JavaScript Arrays</a:t>
            </a:r>
          </a:p>
        </p:txBody>
      </p:sp>
      <p:sp>
        <p:nvSpPr>
          <p:cNvPr id="3" name="Content Placeholder 2">
            <a:extLst>
              <a:ext uri="{FF2B5EF4-FFF2-40B4-BE49-F238E27FC236}">
                <a16:creationId xmlns:a16="http://schemas.microsoft.com/office/drawing/2014/main" id="{A7484DBD-8230-9C45-9D8A-D0277D0B7AF2}"/>
              </a:ext>
            </a:extLst>
          </p:cNvPr>
          <p:cNvSpPr>
            <a:spLocks noGrp="1"/>
          </p:cNvSpPr>
          <p:nvPr>
            <p:ph idx="1"/>
          </p:nvPr>
        </p:nvSpPr>
        <p:spPr/>
        <p:txBody>
          <a:bodyPr/>
          <a:lstStyle/>
          <a:p>
            <a:r>
              <a:rPr lang="en-US" dirty="0"/>
              <a:t>Use [] to define an array</a:t>
            </a:r>
          </a:p>
          <a:p>
            <a:r>
              <a:rPr lang="en-US" dirty="0"/>
              <a:t>Length is not fixed, can add and delete elements</a:t>
            </a:r>
          </a:p>
          <a:p>
            <a:r>
              <a:rPr lang="en-US" dirty="0"/>
              <a:t>Use array[index] to access and modify elements</a:t>
            </a:r>
          </a:p>
        </p:txBody>
      </p:sp>
      <p:pic>
        <p:nvPicPr>
          <p:cNvPr id="4" name="Picture 3">
            <a:extLst>
              <a:ext uri="{FF2B5EF4-FFF2-40B4-BE49-F238E27FC236}">
                <a16:creationId xmlns:a16="http://schemas.microsoft.com/office/drawing/2014/main" id="{3EDA4AC0-8AE9-4842-A16F-0F2175FCC4B9}"/>
              </a:ext>
            </a:extLst>
          </p:cNvPr>
          <p:cNvPicPr>
            <a:picLocks noChangeAspect="1"/>
          </p:cNvPicPr>
          <p:nvPr/>
        </p:nvPicPr>
        <p:blipFill>
          <a:blip r:embed="rId2"/>
          <a:stretch>
            <a:fillRect/>
          </a:stretch>
        </p:blipFill>
        <p:spPr>
          <a:xfrm>
            <a:off x="674103" y="3720097"/>
            <a:ext cx="10904482" cy="2071103"/>
          </a:xfrm>
          <a:prstGeom prst="rect">
            <a:avLst/>
          </a:prstGeom>
        </p:spPr>
      </p:pic>
    </p:spTree>
    <p:extLst>
      <p:ext uri="{BB962C8B-B14F-4D97-AF65-F5344CB8AC3E}">
        <p14:creationId xmlns:p14="http://schemas.microsoft.com/office/powerpoint/2010/main" val="276537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B629-B265-8745-8F19-524084D34D77}"/>
              </a:ext>
            </a:extLst>
          </p:cNvPr>
          <p:cNvSpPr>
            <a:spLocks noGrp="1"/>
          </p:cNvSpPr>
          <p:nvPr>
            <p:ph type="title"/>
          </p:nvPr>
        </p:nvSpPr>
        <p:spPr/>
        <p:txBody>
          <a:bodyPr/>
          <a:lstStyle/>
          <a:p>
            <a:r>
              <a:rPr lang="en-US" dirty="0"/>
              <a:t>Modifying Elements</a:t>
            </a:r>
          </a:p>
        </p:txBody>
      </p:sp>
      <p:sp>
        <p:nvSpPr>
          <p:cNvPr id="3" name="Content Placeholder 2">
            <a:extLst>
              <a:ext uri="{FF2B5EF4-FFF2-40B4-BE49-F238E27FC236}">
                <a16:creationId xmlns:a16="http://schemas.microsoft.com/office/drawing/2014/main" id="{DB3C02F7-FB53-4D42-B9C6-F0FD4D6784D9}"/>
              </a:ext>
            </a:extLst>
          </p:cNvPr>
          <p:cNvSpPr>
            <a:spLocks noGrp="1"/>
          </p:cNvSpPr>
          <p:nvPr>
            <p:ph idx="1"/>
          </p:nvPr>
        </p:nvSpPr>
        <p:spPr>
          <a:xfrm>
            <a:off x="272716" y="2695074"/>
            <a:ext cx="1684421" cy="1155032"/>
          </a:xfrm>
        </p:spPr>
        <p:txBody>
          <a:bodyPr/>
          <a:lstStyle/>
          <a:p>
            <a:pPr marL="0" indent="0">
              <a:buNone/>
            </a:pPr>
            <a:r>
              <a:rPr lang="en-US" dirty="0"/>
              <a:t>Modify by index</a:t>
            </a:r>
          </a:p>
        </p:txBody>
      </p:sp>
      <p:pic>
        <p:nvPicPr>
          <p:cNvPr id="4" name="Picture 3">
            <a:extLst>
              <a:ext uri="{FF2B5EF4-FFF2-40B4-BE49-F238E27FC236}">
                <a16:creationId xmlns:a16="http://schemas.microsoft.com/office/drawing/2014/main" id="{6067B49F-E274-934A-8F42-6CA73A309D4B}"/>
              </a:ext>
            </a:extLst>
          </p:cNvPr>
          <p:cNvPicPr>
            <a:picLocks noChangeAspect="1"/>
          </p:cNvPicPr>
          <p:nvPr/>
        </p:nvPicPr>
        <p:blipFill>
          <a:blip r:embed="rId2"/>
          <a:stretch>
            <a:fillRect/>
          </a:stretch>
        </p:blipFill>
        <p:spPr>
          <a:xfrm>
            <a:off x="2198102" y="1825625"/>
            <a:ext cx="9384297" cy="4574040"/>
          </a:xfrm>
          <a:prstGeom prst="rect">
            <a:avLst/>
          </a:prstGeom>
        </p:spPr>
      </p:pic>
    </p:spTree>
    <p:extLst>
      <p:ext uri="{BB962C8B-B14F-4D97-AF65-F5344CB8AC3E}">
        <p14:creationId xmlns:p14="http://schemas.microsoft.com/office/powerpoint/2010/main" val="3964870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574"/>
            <a:ext cx="10515600" cy="1325563"/>
          </a:xfrm>
        </p:spPr>
        <p:txBody>
          <a:bodyPr/>
          <a:lstStyle/>
          <a:p>
            <a:r>
              <a:rPr lang="en-US" dirty="0"/>
              <a:t>Creating your own Arrays</a:t>
            </a:r>
          </a:p>
        </p:txBody>
      </p:sp>
      <p:sp>
        <p:nvSpPr>
          <p:cNvPr id="3" name="Content Placeholder 2"/>
          <p:cNvSpPr>
            <a:spLocks noGrp="1"/>
          </p:cNvSpPr>
          <p:nvPr>
            <p:ph idx="1"/>
          </p:nvPr>
        </p:nvSpPr>
        <p:spPr>
          <a:xfrm>
            <a:off x="377688" y="1825625"/>
            <a:ext cx="3081062" cy="4351338"/>
          </a:xfrm>
        </p:spPr>
        <p:txBody>
          <a:bodyPr>
            <a:normAutofit/>
          </a:bodyPr>
          <a:lstStyle/>
          <a:p>
            <a:r>
              <a:rPr lang="en-US" sz="2400" dirty="0"/>
              <a:t>More like lists in Python, can change size of array </a:t>
            </a:r>
          </a:p>
          <a:p>
            <a:r>
              <a:rPr lang="en-US" sz="2400" dirty="0"/>
              <a:t>Define with square brackets [ ] </a:t>
            </a:r>
          </a:p>
          <a:p>
            <a:r>
              <a:rPr lang="en-US" sz="2400" dirty="0"/>
              <a:t>Can store the same type, or mix of types</a:t>
            </a:r>
          </a:p>
          <a:p>
            <a:r>
              <a:rPr lang="en-US" sz="2400" dirty="0"/>
              <a:t>Read and write individual elements with [] notation</a:t>
            </a:r>
          </a:p>
        </p:txBody>
      </p:sp>
      <p:pic>
        <p:nvPicPr>
          <p:cNvPr id="4" name="Picture 3">
            <a:extLst>
              <a:ext uri="{FF2B5EF4-FFF2-40B4-BE49-F238E27FC236}">
                <a16:creationId xmlns:a16="http://schemas.microsoft.com/office/drawing/2014/main" id="{6A4EDAD3-EDFA-D542-85F1-346F1F1512AE}"/>
              </a:ext>
            </a:extLst>
          </p:cNvPr>
          <p:cNvPicPr>
            <a:picLocks noChangeAspect="1"/>
          </p:cNvPicPr>
          <p:nvPr/>
        </p:nvPicPr>
        <p:blipFill>
          <a:blip r:embed="rId2"/>
          <a:stretch>
            <a:fillRect/>
          </a:stretch>
        </p:blipFill>
        <p:spPr>
          <a:xfrm>
            <a:off x="3458749" y="1498392"/>
            <a:ext cx="8440046" cy="5359607"/>
          </a:xfrm>
          <a:prstGeom prst="rect">
            <a:avLst/>
          </a:prstGeom>
        </p:spPr>
      </p:pic>
    </p:spTree>
    <p:extLst>
      <p:ext uri="{BB962C8B-B14F-4D97-AF65-F5344CB8AC3E}">
        <p14:creationId xmlns:p14="http://schemas.microsoft.com/office/powerpoint/2010/main" val="26398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54B0B-ADE8-0C41-93B6-7D22C6B84242}"/>
              </a:ext>
            </a:extLst>
          </p:cNvPr>
          <p:cNvPicPr>
            <a:picLocks noChangeAspect="1"/>
          </p:cNvPicPr>
          <p:nvPr/>
        </p:nvPicPr>
        <p:blipFill>
          <a:blip r:embed="rId2"/>
          <a:stretch>
            <a:fillRect/>
          </a:stretch>
        </p:blipFill>
        <p:spPr>
          <a:xfrm>
            <a:off x="606839" y="365125"/>
            <a:ext cx="11224669" cy="6492875"/>
          </a:xfrm>
          <a:prstGeom prst="rect">
            <a:avLst/>
          </a:prstGeom>
        </p:spPr>
      </p:pic>
      <p:sp>
        <p:nvSpPr>
          <p:cNvPr id="2" name="Title 1"/>
          <p:cNvSpPr>
            <a:spLocks noGrp="1"/>
          </p:cNvSpPr>
          <p:nvPr>
            <p:ph type="title"/>
          </p:nvPr>
        </p:nvSpPr>
        <p:spPr>
          <a:xfrm>
            <a:off x="6798365" y="2166730"/>
            <a:ext cx="4674704" cy="796167"/>
          </a:xfrm>
          <a:solidFill>
            <a:srgbClr val="FFFFFF"/>
          </a:solidFill>
          <a:ln>
            <a:noFill/>
          </a:ln>
        </p:spPr>
        <p:txBody>
          <a:bodyPr>
            <a:normAutofit/>
          </a:bodyPr>
          <a:lstStyle/>
          <a:p>
            <a:r>
              <a:rPr lang="en-US" dirty="0"/>
              <a:t>Array Manipulation</a:t>
            </a:r>
          </a:p>
        </p:txBody>
      </p:sp>
    </p:spTree>
    <p:extLst>
      <p:ext uri="{BB962C8B-B14F-4D97-AF65-F5344CB8AC3E}">
        <p14:creationId xmlns:p14="http://schemas.microsoft.com/office/powerpoint/2010/main" val="15976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C762CD-3BE8-144F-831E-708F24A491E6}"/>
              </a:ext>
            </a:extLst>
          </p:cNvPr>
          <p:cNvPicPr>
            <a:picLocks noChangeAspect="1"/>
          </p:cNvPicPr>
          <p:nvPr/>
        </p:nvPicPr>
        <p:blipFill>
          <a:blip r:embed="rId2"/>
          <a:stretch>
            <a:fillRect/>
          </a:stretch>
        </p:blipFill>
        <p:spPr>
          <a:xfrm>
            <a:off x="483979" y="222911"/>
            <a:ext cx="7964281" cy="6339883"/>
          </a:xfrm>
          <a:prstGeom prst="rect">
            <a:avLst/>
          </a:prstGeom>
        </p:spPr>
      </p:pic>
      <p:sp>
        <p:nvSpPr>
          <p:cNvPr id="2" name="Title 1"/>
          <p:cNvSpPr>
            <a:spLocks noGrp="1"/>
          </p:cNvSpPr>
          <p:nvPr>
            <p:ph type="title"/>
          </p:nvPr>
        </p:nvSpPr>
        <p:spPr>
          <a:xfrm>
            <a:off x="7991060" y="365125"/>
            <a:ext cx="3362739" cy="2179292"/>
          </a:xfrm>
          <a:solidFill>
            <a:srgbClr val="FFFFFF"/>
          </a:solidFill>
          <a:ln>
            <a:solidFill>
              <a:schemeClr val="accent1">
                <a:lumMod val="75000"/>
              </a:schemeClr>
            </a:solidFill>
          </a:ln>
        </p:spPr>
        <p:txBody>
          <a:bodyPr>
            <a:normAutofit/>
          </a:bodyPr>
          <a:lstStyle/>
          <a:p>
            <a:r>
              <a:rPr lang="en-US" dirty="0"/>
              <a:t>Array Manipulation</a:t>
            </a:r>
          </a:p>
        </p:txBody>
      </p:sp>
    </p:spTree>
    <p:extLst>
      <p:ext uri="{BB962C8B-B14F-4D97-AF65-F5344CB8AC3E}">
        <p14:creationId xmlns:p14="http://schemas.microsoft.com/office/powerpoint/2010/main" val="2565654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67B6-81B3-8B4D-A46F-1B2BA9D430A0}"/>
              </a:ext>
            </a:extLst>
          </p:cNvPr>
          <p:cNvSpPr>
            <a:spLocks noGrp="1"/>
          </p:cNvSpPr>
          <p:nvPr>
            <p:ph type="title"/>
          </p:nvPr>
        </p:nvSpPr>
        <p:spPr/>
        <p:txBody>
          <a:bodyPr/>
          <a:lstStyle/>
          <a:p>
            <a:r>
              <a:rPr lang="en-US" dirty="0"/>
              <a:t>Adding elements</a:t>
            </a:r>
          </a:p>
        </p:txBody>
      </p:sp>
      <p:sp>
        <p:nvSpPr>
          <p:cNvPr id="3" name="Content Placeholder 2">
            <a:extLst>
              <a:ext uri="{FF2B5EF4-FFF2-40B4-BE49-F238E27FC236}">
                <a16:creationId xmlns:a16="http://schemas.microsoft.com/office/drawing/2014/main" id="{A99FCF94-0D00-2845-AC59-374FCD8C80EE}"/>
              </a:ext>
            </a:extLst>
          </p:cNvPr>
          <p:cNvSpPr>
            <a:spLocks noGrp="1"/>
          </p:cNvSpPr>
          <p:nvPr>
            <p:ph idx="1"/>
          </p:nvPr>
        </p:nvSpPr>
        <p:spPr/>
        <p:txBody>
          <a:bodyPr/>
          <a:lstStyle/>
          <a:p>
            <a:r>
              <a:rPr lang="en-US" b="1" dirty="0"/>
              <a:t>push</a:t>
            </a:r>
            <a:r>
              <a:rPr lang="en-US" dirty="0"/>
              <a:t> adds an element to the end of an array</a:t>
            </a:r>
          </a:p>
        </p:txBody>
      </p:sp>
      <p:pic>
        <p:nvPicPr>
          <p:cNvPr id="4" name="Picture 3">
            <a:extLst>
              <a:ext uri="{FF2B5EF4-FFF2-40B4-BE49-F238E27FC236}">
                <a16:creationId xmlns:a16="http://schemas.microsoft.com/office/drawing/2014/main" id="{D1139988-4156-9E41-8197-C7DF86C2ADD5}"/>
              </a:ext>
            </a:extLst>
          </p:cNvPr>
          <p:cNvPicPr>
            <a:picLocks noChangeAspect="1"/>
          </p:cNvPicPr>
          <p:nvPr/>
        </p:nvPicPr>
        <p:blipFill>
          <a:blip r:embed="rId2"/>
          <a:stretch>
            <a:fillRect/>
          </a:stretch>
        </p:blipFill>
        <p:spPr>
          <a:xfrm>
            <a:off x="574507" y="3061493"/>
            <a:ext cx="11115599" cy="1703011"/>
          </a:xfrm>
          <a:prstGeom prst="rect">
            <a:avLst/>
          </a:prstGeom>
        </p:spPr>
      </p:pic>
    </p:spTree>
    <p:extLst>
      <p:ext uri="{BB962C8B-B14F-4D97-AF65-F5344CB8AC3E}">
        <p14:creationId xmlns:p14="http://schemas.microsoft.com/office/powerpoint/2010/main" val="282298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DC43-03EF-D445-9F7E-D601025B60D3}"/>
              </a:ext>
            </a:extLst>
          </p:cNvPr>
          <p:cNvSpPr>
            <a:spLocks noGrp="1"/>
          </p:cNvSpPr>
          <p:nvPr>
            <p:ph type="title"/>
          </p:nvPr>
        </p:nvSpPr>
        <p:spPr/>
        <p:txBody>
          <a:bodyPr/>
          <a:lstStyle/>
          <a:p>
            <a:r>
              <a:rPr lang="en-US" dirty="0"/>
              <a:t>Removing elements</a:t>
            </a:r>
          </a:p>
        </p:txBody>
      </p:sp>
      <p:sp>
        <p:nvSpPr>
          <p:cNvPr id="3" name="Content Placeholder 2">
            <a:extLst>
              <a:ext uri="{FF2B5EF4-FFF2-40B4-BE49-F238E27FC236}">
                <a16:creationId xmlns:a16="http://schemas.microsoft.com/office/drawing/2014/main" id="{C31E71D6-2C0B-D444-94D4-B051C719B38A}"/>
              </a:ext>
            </a:extLst>
          </p:cNvPr>
          <p:cNvSpPr>
            <a:spLocks noGrp="1"/>
          </p:cNvSpPr>
          <p:nvPr>
            <p:ph idx="1"/>
          </p:nvPr>
        </p:nvSpPr>
        <p:spPr/>
        <p:txBody>
          <a:bodyPr/>
          <a:lstStyle/>
          <a:p>
            <a:r>
              <a:rPr lang="en-US" dirty="0"/>
              <a:t>pop removes and returns the last element </a:t>
            </a:r>
          </a:p>
        </p:txBody>
      </p:sp>
      <p:pic>
        <p:nvPicPr>
          <p:cNvPr id="4" name="Picture 3">
            <a:extLst>
              <a:ext uri="{FF2B5EF4-FFF2-40B4-BE49-F238E27FC236}">
                <a16:creationId xmlns:a16="http://schemas.microsoft.com/office/drawing/2014/main" id="{45A1F38E-04B7-F74E-A5A9-25A8F3A8D0C1}"/>
              </a:ext>
            </a:extLst>
          </p:cNvPr>
          <p:cNvPicPr>
            <a:picLocks noChangeAspect="1"/>
          </p:cNvPicPr>
          <p:nvPr/>
        </p:nvPicPr>
        <p:blipFill>
          <a:blip r:embed="rId2"/>
          <a:stretch>
            <a:fillRect/>
          </a:stretch>
        </p:blipFill>
        <p:spPr>
          <a:xfrm>
            <a:off x="607595" y="2713120"/>
            <a:ext cx="10739256" cy="2404311"/>
          </a:xfrm>
          <a:prstGeom prst="rect">
            <a:avLst/>
          </a:prstGeom>
        </p:spPr>
      </p:pic>
    </p:spTree>
    <p:extLst>
      <p:ext uri="{BB962C8B-B14F-4D97-AF65-F5344CB8AC3E}">
        <p14:creationId xmlns:p14="http://schemas.microsoft.com/office/powerpoint/2010/main" val="3612414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over Arrays</a:t>
            </a:r>
          </a:p>
        </p:txBody>
      </p:sp>
      <p:pic>
        <p:nvPicPr>
          <p:cNvPr id="4" name="Content Placeholder 3"/>
          <p:cNvPicPr>
            <a:picLocks noGrp="1" noChangeAspect="1"/>
          </p:cNvPicPr>
          <p:nvPr>
            <p:ph idx="1"/>
          </p:nvPr>
        </p:nvPicPr>
        <p:blipFill>
          <a:blip r:embed="rId2"/>
          <a:stretch>
            <a:fillRect/>
          </a:stretch>
        </p:blipFill>
        <p:spPr>
          <a:xfrm>
            <a:off x="492432" y="1445946"/>
            <a:ext cx="10162316" cy="5133758"/>
          </a:xfrm>
          <a:prstGeom prst="rect">
            <a:avLst/>
          </a:prstGeom>
        </p:spPr>
      </p:pic>
    </p:spTree>
    <p:extLst>
      <p:ext uri="{BB962C8B-B14F-4D97-AF65-F5344CB8AC3E}">
        <p14:creationId xmlns:p14="http://schemas.microsoft.com/office/powerpoint/2010/main" val="47763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32B8-54BE-8D4B-B145-B3823B853F4B}"/>
              </a:ext>
            </a:extLst>
          </p:cNvPr>
          <p:cNvSpPr>
            <a:spLocks noGrp="1"/>
          </p:cNvSpPr>
          <p:nvPr>
            <p:ph type="title"/>
          </p:nvPr>
        </p:nvSpPr>
        <p:spPr>
          <a:xfrm>
            <a:off x="240632" y="154707"/>
            <a:ext cx="3357333" cy="1952389"/>
          </a:xfrm>
        </p:spPr>
        <p:txBody>
          <a:bodyPr/>
          <a:lstStyle/>
          <a:p>
            <a:r>
              <a:rPr lang="en-US" dirty="0"/>
              <a:t>Looping over an array</a:t>
            </a:r>
          </a:p>
        </p:txBody>
      </p:sp>
      <p:sp>
        <p:nvSpPr>
          <p:cNvPr id="3" name="Content Placeholder 2">
            <a:extLst>
              <a:ext uri="{FF2B5EF4-FFF2-40B4-BE49-F238E27FC236}">
                <a16:creationId xmlns:a16="http://schemas.microsoft.com/office/drawing/2014/main" id="{C1FCE151-C625-B64E-82CA-EFEA9334BA0D}"/>
              </a:ext>
            </a:extLst>
          </p:cNvPr>
          <p:cNvSpPr>
            <a:spLocks noGrp="1"/>
          </p:cNvSpPr>
          <p:nvPr>
            <p:ph idx="1"/>
          </p:nvPr>
        </p:nvSpPr>
        <p:spPr>
          <a:xfrm>
            <a:off x="240632" y="2107096"/>
            <a:ext cx="3158551" cy="4069867"/>
          </a:xfrm>
        </p:spPr>
        <p:txBody>
          <a:bodyPr>
            <a:normAutofit/>
          </a:bodyPr>
          <a:lstStyle/>
          <a:p>
            <a:r>
              <a:rPr lang="en-US" dirty="0"/>
              <a:t>Imperative and functional approach</a:t>
            </a:r>
          </a:p>
          <a:p>
            <a:endParaRPr lang="en-US" dirty="0"/>
          </a:p>
          <a:p>
            <a:r>
              <a:rPr lang="en-US" dirty="0"/>
              <a:t>Which do you prefer?</a:t>
            </a:r>
          </a:p>
        </p:txBody>
      </p:sp>
      <p:pic>
        <p:nvPicPr>
          <p:cNvPr id="6" name="Picture 5">
            <a:extLst>
              <a:ext uri="{FF2B5EF4-FFF2-40B4-BE49-F238E27FC236}">
                <a16:creationId xmlns:a16="http://schemas.microsoft.com/office/drawing/2014/main" id="{BA3BFC37-08B5-E140-B158-7F38FD3FFD6F}"/>
              </a:ext>
            </a:extLst>
          </p:cNvPr>
          <p:cNvPicPr>
            <a:picLocks noChangeAspect="1"/>
          </p:cNvPicPr>
          <p:nvPr/>
        </p:nvPicPr>
        <p:blipFill>
          <a:blip r:embed="rId2"/>
          <a:stretch>
            <a:fillRect/>
          </a:stretch>
        </p:blipFill>
        <p:spPr>
          <a:xfrm>
            <a:off x="3739479" y="562190"/>
            <a:ext cx="8248651" cy="6095063"/>
          </a:xfrm>
          <a:prstGeom prst="rect">
            <a:avLst/>
          </a:prstGeom>
        </p:spPr>
      </p:pic>
    </p:spTree>
    <p:extLst>
      <p:ext uri="{BB962C8B-B14F-4D97-AF65-F5344CB8AC3E}">
        <p14:creationId xmlns:p14="http://schemas.microsoft.com/office/powerpoint/2010/main" val="185741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234E-3643-7F46-8587-3EF6E53EB019}"/>
              </a:ext>
            </a:extLst>
          </p:cNvPr>
          <p:cNvSpPr>
            <a:spLocks noGrp="1"/>
          </p:cNvSpPr>
          <p:nvPr>
            <p:ph type="title"/>
          </p:nvPr>
        </p:nvSpPr>
        <p:spPr/>
        <p:txBody>
          <a:bodyPr/>
          <a:lstStyle/>
          <a:p>
            <a:r>
              <a:rPr lang="en-US" dirty="0"/>
              <a:t>Create a new text file, called </a:t>
            </a:r>
            <a:r>
              <a:rPr lang="en-US" dirty="0" err="1"/>
              <a:t>hello.js</a:t>
            </a:r>
            <a:endParaRPr lang="en-US" dirty="0"/>
          </a:p>
        </p:txBody>
      </p:sp>
      <p:sp>
        <p:nvSpPr>
          <p:cNvPr id="3" name="Content Placeholder 2">
            <a:extLst>
              <a:ext uri="{FF2B5EF4-FFF2-40B4-BE49-F238E27FC236}">
                <a16:creationId xmlns:a16="http://schemas.microsoft.com/office/drawing/2014/main" id="{5BC71F50-9994-D545-B939-8A156CB5A8B1}"/>
              </a:ext>
            </a:extLst>
          </p:cNvPr>
          <p:cNvSpPr>
            <a:spLocks noGrp="1"/>
          </p:cNvSpPr>
          <p:nvPr>
            <p:ph idx="1"/>
          </p:nvPr>
        </p:nvSpPr>
        <p:spPr/>
        <p:txBody>
          <a:bodyPr/>
          <a:lstStyle/>
          <a:p>
            <a:r>
              <a:rPr lang="en-US" dirty="0"/>
              <a:t>Add this text</a:t>
            </a:r>
          </a:p>
          <a:p>
            <a:pPr marL="0" indent="0">
              <a:buNone/>
            </a:pP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('hello world')</a:t>
            </a:r>
          </a:p>
          <a:p>
            <a:pPr marL="0" indent="0">
              <a:buNone/>
            </a:pPr>
            <a:r>
              <a:rPr lang="en-US" dirty="0"/>
              <a:t>Save your file </a:t>
            </a:r>
          </a:p>
        </p:txBody>
      </p:sp>
      <p:pic>
        <p:nvPicPr>
          <p:cNvPr id="5" name="Picture 4">
            <a:extLst>
              <a:ext uri="{FF2B5EF4-FFF2-40B4-BE49-F238E27FC236}">
                <a16:creationId xmlns:a16="http://schemas.microsoft.com/office/drawing/2014/main" id="{95B5DC0A-FBF3-2C4B-9797-F212D641293E}"/>
              </a:ext>
            </a:extLst>
          </p:cNvPr>
          <p:cNvPicPr>
            <a:picLocks noChangeAspect="1"/>
          </p:cNvPicPr>
          <p:nvPr/>
        </p:nvPicPr>
        <p:blipFill>
          <a:blip r:embed="rId2"/>
          <a:stretch>
            <a:fillRect/>
          </a:stretch>
        </p:blipFill>
        <p:spPr>
          <a:xfrm>
            <a:off x="1868557" y="3855520"/>
            <a:ext cx="8034268" cy="2008567"/>
          </a:xfrm>
          <a:prstGeom prst="rect">
            <a:avLst/>
          </a:prstGeom>
        </p:spPr>
      </p:pic>
    </p:spTree>
    <p:extLst>
      <p:ext uri="{BB962C8B-B14F-4D97-AF65-F5344CB8AC3E}">
        <p14:creationId xmlns:p14="http://schemas.microsoft.com/office/powerpoint/2010/main" val="3620238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E5388-538E-164B-9090-69A138D63CF4}"/>
              </a:ext>
            </a:extLst>
          </p:cNvPr>
          <p:cNvPicPr>
            <a:picLocks noChangeAspect="1"/>
          </p:cNvPicPr>
          <p:nvPr/>
        </p:nvPicPr>
        <p:blipFill>
          <a:blip r:embed="rId2"/>
          <a:stretch>
            <a:fillRect/>
          </a:stretch>
        </p:blipFill>
        <p:spPr>
          <a:xfrm>
            <a:off x="504658" y="1864686"/>
            <a:ext cx="8257674" cy="4502300"/>
          </a:xfrm>
          <a:prstGeom prst="rect">
            <a:avLst/>
          </a:prstGeom>
        </p:spPr>
      </p:pic>
      <p:sp>
        <p:nvSpPr>
          <p:cNvPr id="2" name="Title 1">
            <a:extLst>
              <a:ext uri="{FF2B5EF4-FFF2-40B4-BE49-F238E27FC236}">
                <a16:creationId xmlns:a16="http://schemas.microsoft.com/office/drawing/2014/main" id="{C64ED138-93DA-704F-9AE2-F4409B1E8DF3}"/>
              </a:ext>
            </a:extLst>
          </p:cNvPr>
          <p:cNvSpPr>
            <a:spLocks noGrp="1"/>
          </p:cNvSpPr>
          <p:nvPr>
            <p:ph type="title"/>
          </p:nvPr>
        </p:nvSpPr>
        <p:spPr/>
        <p:txBody>
          <a:bodyPr/>
          <a:lstStyle/>
          <a:p>
            <a:r>
              <a:rPr lang="en-US" dirty="0"/>
              <a:t>More array operations – length, sort(), reverse()</a:t>
            </a:r>
          </a:p>
        </p:txBody>
      </p:sp>
      <p:pic>
        <p:nvPicPr>
          <p:cNvPr id="4" name="Content Placeholder 3">
            <a:extLst>
              <a:ext uri="{FF2B5EF4-FFF2-40B4-BE49-F238E27FC236}">
                <a16:creationId xmlns:a16="http://schemas.microsoft.com/office/drawing/2014/main" id="{2935FB4A-C07C-3141-B4FD-2E74BA7CF999}"/>
              </a:ext>
            </a:extLst>
          </p:cNvPr>
          <p:cNvPicPr>
            <a:picLocks noGrp="1" noChangeAspect="1"/>
          </p:cNvPicPr>
          <p:nvPr>
            <p:ph idx="1"/>
          </p:nvPr>
        </p:nvPicPr>
        <p:blipFill>
          <a:blip r:embed="rId3"/>
          <a:stretch>
            <a:fillRect/>
          </a:stretch>
        </p:blipFill>
        <p:spPr>
          <a:xfrm>
            <a:off x="6693295" y="4277017"/>
            <a:ext cx="4660505" cy="1081045"/>
          </a:xfrm>
          <a:prstGeom prst="rect">
            <a:avLst/>
          </a:prstGeom>
          <a:ln w="38100">
            <a:solidFill>
              <a:schemeClr val="bg1">
                <a:lumMod val="75000"/>
              </a:schemeClr>
            </a:solidFill>
          </a:ln>
        </p:spPr>
      </p:pic>
    </p:spTree>
    <p:extLst>
      <p:ext uri="{BB962C8B-B14F-4D97-AF65-F5344CB8AC3E}">
        <p14:creationId xmlns:p14="http://schemas.microsoft.com/office/powerpoint/2010/main" val="247735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7B74-9F7C-004A-90D5-1AFF558D74A7}"/>
              </a:ext>
            </a:extLst>
          </p:cNvPr>
          <p:cNvSpPr>
            <a:spLocks noGrp="1"/>
          </p:cNvSpPr>
          <p:nvPr>
            <p:ph type="title"/>
          </p:nvPr>
        </p:nvSpPr>
        <p:spPr/>
        <p:txBody>
          <a:bodyPr/>
          <a:lstStyle/>
          <a:p>
            <a:r>
              <a:rPr lang="en-US" dirty="0"/>
              <a:t>Adding data to an array</a:t>
            </a:r>
          </a:p>
        </p:txBody>
      </p:sp>
      <p:sp>
        <p:nvSpPr>
          <p:cNvPr id="3" name="Content Placeholder 2">
            <a:extLst>
              <a:ext uri="{FF2B5EF4-FFF2-40B4-BE49-F238E27FC236}">
                <a16:creationId xmlns:a16="http://schemas.microsoft.com/office/drawing/2014/main" id="{7A374D16-74C9-7B49-8B20-F021619FEB65}"/>
              </a:ext>
            </a:extLst>
          </p:cNvPr>
          <p:cNvSpPr>
            <a:spLocks noGrp="1"/>
          </p:cNvSpPr>
          <p:nvPr>
            <p:ph idx="1"/>
          </p:nvPr>
        </p:nvSpPr>
        <p:spPr/>
        <p:txBody>
          <a:bodyPr/>
          <a:lstStyle/>
          <a:p>
            <a:r>
              <a:rPr lang="en-US" dirty="0"/>
              <a:t>What if you try to add data to element 6 of the animals array?  </a:t>
            </a:r>
          </a:p>
          <a:p>
            <a:r>
              <a:rPr lang="en-US" dirty="0"/>
              <a:t>The array only has 3 elements</a:t>
            </a:r>
          </a:p>
          <a:p>
            <a:r>
              <a:rPr lang="en-US" dirty="0"/>
              <a:t>JavaScript will enlarge the array, put the new element in index 6, and the empty items will be </a:t>
            </a:r>
            <a:r>
              <a:rPr lang="en-US" b="1" dirty="0"/>
              <a:t>undefined</a:t>
            </a:r>
          </a:p>
        </p:txBody>
      </p:sp>
      <p:pic>
        <p:nvPicPr>
          <p:cNvPr id="4" name="Picture 3">
            <a:extLst>
              <a:ext uri="{FF2B5EF4-FFF2-40B4-BE49-F238E27FC236}">
                <a16:creationId xmlns:a16="http://schemas.microsoft.com/office/drawing/2014/main" id="{8E43B2B5-B298-154A-B2C7-AA54774B9632}"/>
              </a:ext>
            </a:extLst>
          </p:cNvPr>
          <p:cNvPicPr>
            <a:picLocks noChangeAspect="1"/>
          </p:cNvPicPr>
          <p:nvPr/>
        </p:nvPicPr>
        <p:blipFill>
          <a:blip r:embed="rId2"/>
          <a:stretch>
            <a:fillRect/>
          </a:stretch>
        </p:blipFill>
        <p:spPr>
          <a:xfrm>
            <a:off x="2859505" y="6008688"/>
            <a:ext cx="7800041" cy="336550"/>
          </a:xfrm>
          <a:prstGeom prst="rect">
            <a:avLst/>
          </a:prstGeom>
        </p:spPr>
      </p:pic>
      <p:pic>
        <p:nvPicPr>
          <p:cNvPr id="5" name="Picture 4">
            <a:extLst>
              <a:ext uri="{FF2B5EF4-FFF2-40B4-BE49-F238E27FC236}">
                <a16:creationId xmlns:a16="http://schemas.microsoft.com/office/drawing/2014/main" id="{6496F416-EDD3-2946-890E-528FDB288A90}"/>
              </a:ext>
            </a:extLst>
          </p:cNvPr>
          <p:cNvPicPr>
            <a:picLocks noChangeAspect="1"/>
          </p:cNvPicPr>
          <p:nvPr/>
        </p:nvPicPr>
        <p:blipFill>
          <a:blip r:embed="rId3"/>
          <a:stretch>
            <a:fillRect/>
          </a:stretch>
        </p:blipFill>
        <p:spPr>
          <a:xfrm>
            <a:off x="1155147" y="3937190"/>
            <a:ext cx="8327348" cy="1549274"/>
          </a:xfrm>
          <a:prstGeom prst="rect">
            <a:avLst/>
          </a:prstGeom>
        </p:spPr>
      </p:pic>
    </p:spTree>
    <p:extLst>
      <p:ext uri="{BB962C8B-B14F-4D97-AF65-F5344CB8AC3E}">
        <p14:creationId xmlns:p14="http://schemas.microsoft.com/office/powerpoint/2010/main" val="1174586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9901-3D49-1B45-9E54-147DEE0D1D0B}"/>
              </a:ext>
            </a:extLst>
          </p:cNvPr>
          <p:cNvSpPr>
            <a:spLocks noGrp="1"/>
          </p:cNvSpPr>
          <p:nvPr>
            <p:ph type="title"/>
          </p:nvPr>
        </p:nvSpPr>
        <p:spPr/>
        <p:txBody>
          <a:bodyPr/>
          <a:lstStyle/>
          <a:p>
            <a:r>
              <a:rPr lang="en-US" dirty="0"/>
              <a:t>Reading data from an array</a:t>
            </a:r>
          </a:p>
        </p:txBody>
      </p:sp>
      <p:sp>
        <p:nvSpPr>
          <p:cNvPr id="3" name="Content Placeholder 2">
            <a:extLst>
              <a:ext uri="{FF2B5EF4-FFF2-40B4-BE49-F238E27FC236}">
                <a16:creationId xmlns:a16="http://schemas.microsoft.com/office/drawing/2014/main" id="{4EF04AF4-6559-6645-A58D-8F3C779FD8FA}"/>
              </a:ext>
            </a:extLst>
          </p:cNvPr>
          <p:cNvSpPr>
            <a:spLocks noGrp="1"/>
          </p:cNvSpPr>
          <p:nvPr>
            <p:ph idx="1"/>
          </p:nvPr>
        </p:nvSpPr>
        <p:spPr/>
        <p:txBody>
          <a:bodyPr/>
          <a:lstStyle/>
          <a:p>
            <a:r>
              <a:rPr lang="en-US" dirty="0"/>
              <a:t>Similarly, if you read data from an element that doesn’t exist, you get undefined</a:t>
            </a:r>
          </a:p>
          <a:p>
            <a:r>
              <a:rPr lang="en-US" dirty="0"/>
              <a:t>Be aware that your program won’t crash, unlike Python/Java/C#</a:t>
            </a:r>
          </a:p>
          <a:p>
            <a:r>
              <a:rPr lang="en-US" dirty="0"/>
              <a:t>Common cause of bugs</a:t>
            </a:r>
          </a:p>
        </p:txBody>
      </p:sp>
      <p:pic>
        <p:nvPicPr>
          <p:cNvPr id="4" name="Picture 3">
            <a:extLst>
              <a:ext uri="{FF2B5EF4-FFF2-40B4-BE49-F238E27FC236}">
                <a16:creationId xmlns:a16="http://schemas.microsoft.com/office/drawing/2014/main" id="{1AA05C32-68F2-864B-AB35-2576CADB6EA1}"/>
              </a:ext>
            </a:extLst>
          </p:cNvPr>
          <p:cNvPicPr>
            <a:picLocks noChangeAspect="1"/>
          </p:cNvPicPr>
          <p:nvPr/>
        </p:nvPicPr>
        <p:blipFill>
          <a:blip r:embed="rId2"/>
          <a:stretch>
            <a:fillRect/>
          </a:stretch>
        </p:blipFill>
        <p:spPr>
          <a:xfrm>
            <a:off x="1295458" y="4117985"/>
            <a:ext cx="8941846" cy="2058978"/>
          </a:xfrm>
          <a:prstGeom prst="rect">
            <a:avLst/>
          </a:prstGeom>
        </p:spPr>
      </p:pic>
    </p:spTree>
    <p:extLst>
      <p:ext uri="{BB962C8B-B14F-4D97-AF65-F5344CB8AC3E}">
        <p14:creationId xmlns:p14="http://schemas.microsoft.com/office/powerpoint/2010/main" val="653013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FBA6-AB59-214A-8F36-C39D025E72EA}"/>
              </a:ext>
            </a:extLst>
          </p:cNvPr>
          <p:cNvSpPr>
            <a:spLocks noGrp="1"/>
          </p:cNvSpPr>
          <p:nvPr>
            <p:ph type="title"/>
          </p:nvPr>
        </p:nvSpPr>
        <p:spPr/>
        <p:txBody>
          <a:bodyPr/>
          <a:lstStyle/>
          <a:p>
            <a:r>
              <a:rPr lang="en-US" dirty="0"/>
              <a:t>Arrays in the browser </a:t>
            </a:r>
          </a:p>
        </p:txBody>
      </p:sp>
      <p:sp>
        <p:nvSpPr>
          <p:cNvPr id="3" name="Content Placeholder 2">
            <a:extLst>
              <a:ext uri="{FF2B5EF4-FFF2-40B4-BE49-F238E27FC236}">
                <a16:creationId xmlns:a16="http://schemas.microsoft.com/office/drawing/2014/main" id="{557702E6-78E4-834C-ADAD-9FF0D8DE780E}"/>
              </a:ext>
            </a:extLst>
          </p:cNvPr>
          <p:cNvSpPr>
            <a:spLocks noGrp="1"/>
          </p:cNvSpPr>
          <p:nvPr>
            <p:ph idx="1"/>
          </p:nvPr>
        </p:nvSpPr>
        <p:spPr>
          <a:xfrm>
            <a:off x="838200" y="1825625"/>
            <a:ext cx="4846983" cy="4674566"/>
          </a:xfrm>
        </p:spPr>
        <p:txBody>
          <a:bodyPr>
            <a:normAutofit lnSpcReduction="10000"/>
          </a:bodyPr>
          <a:lstStyle/>
          <a:p>
            <a:r>
              <a:rPr lang="en-US" dirty="0"/>
              <a:t>Student list form, last week's lab </a:t>
            </a:r>
          </a:p>
          <a:p>
            <a:r>
              <a:rPr lang="en-US" dirty="0"/>
              <a:t>In a form, there could be many input errors </a:t>
            </a:r>
          </a:p>
          <a:p>
            <a:r>
              <a:rPr lang="en-US" dirty="0"/>
              <a:t>Use array to make a list of all the problems </a:t>
            </a:r>
          </a:p>
          <a:p>
            <a:endParaRPr lang="en-US" dirty="0"/>
          </a:p>
          <a:p>
            <a:r>
              <a:rPr lang="en-US" b="1" dirty="0"/>
              <a:t>push</a:t>
            </a:r>
            <a:r>
              <a:rPr lang="en-US" dirty="0"/>
              <a:t> adds to the array</a:t>
            </a:r>
          </a:p>
          <a:p>
            <a:r>
              <a:rPr lang="en-US" b="1" dirty="0"/>
              <a:t>join</a:t>
            </a:r>
            <a:r>
              <a:rPr lang="en-US" dirty="0"/>
              <a:t> joins all the errors strings for display</a:t>
            </a:r>
          </a:p>
          <a:p>
            <a:r>
              <a:rPr lang="en-US" dirty="0"/>
              <a:t>Check length property </a:t>
            </a:r>
          </a:p>
        </p:txBody>
      </p:sp>
      <p:pic>
        <p:nvPicPr>
          <p:cNvPr id="5" name="Picture 4">
            <a:extLst>
              <a:ext uri="{FF2B5EF4-FFF2-40B4-BE49-F238E27FC236}">
                <a16:creationId xmlns:a16="http://schemas.microsoft.com/office/drawing/2014/main" id="{A40A8A22-7DA4-694A-9553-CFF83589B70A}"/>
              </a:ext>
            </a:extLst>
          </p:cNvPr>
          <p:cNvPicPr>
            <a:picLocks noChangeAspect="1"/>
          </p:cNvPicPr>
          <p:nvPr/>
        </p:nvPicPr>
        <p:blipFill>
          <a:blip r:embed="rId2"/>
          <a:stretch>
            <a:fillRect/>
          </a:stretch>
        </p:blipFill>
        <p:spPr>
          <a:xfrm>
            <a:off x="6300304" y="199886"/>
            <a:ext cx="5227544" cy="6479209"/>
          </a:xfrm>
          <a:prstGeom prst="rect">
            <a:avLst/>
          </a:prstGeom>
        </p:spPr>
      </p:pic>
    </p:spTree>
    <p:extLst>
      <p:ext uri="{BB962C8B-B14F-4D97-AF65-F5344CB8AC3E}">
        <p14:creationId xmlns:p14="http://schemas.microsoft.com/office/powerpoint/2010/main" val="2528766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258B-7C75-7F4B-BD93-98A04D2568FF}"/>
              </a:ext>
            </a:extLst>
          </p:cNvPr>
          <p:cNvSpPr>
            <a:spLocks noGrp="1"/>
          </p:cNvSpPr>
          <p:nvPr>
            <p:ph type="title"/>
          </p:nvPr>
        </p:nvSpPr>
        <p:spPr/>
        <p:txBody>
          <a:bodyPr/>
          <a:lstStyle/>
          <a:p>
            <a:r>
              <a:rPr lang="en-US" dirty="0"/>
              <a:t>Your Turn</a:t>
            </a:r>
            <a:br>
              <a:rPr lang="en-US" dirty="0"/>
            </a:br>
            <a:r>
              <a:rPr lang="en-US" dirty="0"/>
              <a:t>Tree order form</a:t>
            </a:r>
          </a:p>
        </p:txBody>
      </p:sp>
      <p:sp>
        <p:nvSpPr>
          <p:cNvPr id="3" name="Content Placeholder 2">
            <a:extLst>
              <a:ext uri="{FF2B5EF4-FFF2-40B4-BE49-F238E27FC236}">
                <a16:creationId xmlns:a16="http://schemas.microsoft.com/office/drawing/2014/main" id="{7F8ED667-149A-0842-B607-F97D568982E9}"/>
              </a:ext>
            </a:extLst>
          </p:cNvPr>
          <p:cNvSpPr>
            <a:spLocks noGrp="1"/>
          </p:cNvSpPr>
          <p:nvPr>
            <p:ph idx="1"/>
          </p:nvPr>
        </p:nvSpPr>
        <p:spPr>
          <a:xfrm>
            <a:off x="838200" y="1825625"/>
            <a:ext cx="3833191" cy="4351338"/>
          </a:xfrm>
        </p:spPr>
        <p:txBody>
          <a:bodyPr/>
          <a:lstStyle/>
          <a:p>
            <a:r>
              <a:rPr lang="en-US" dirty="0"/>
              <a:t>Start with this page </a:t>
            </a:r>
          </a:p>
          <a:p>
            <a:r>
              <a:rPr lang="en-US">
                <a:hlinkClick r:id="rId2"/>
              </a:rPr>
              <a:t>https://git.io/fjhtC</a:t>
            </a:r>
            <a:r>
              <a:rPr lang="en-US"/>
              <a:t> </a:t>
            </a:r>
            <a:endParaRPr lang="en-US" dirty="0"/>
          </a:p>
          <a:p>
            <a:r>
              <a:rPr lang="en-US" dirty="0"/>
              <a:t>Complete the validation JavaScript</a:t>
            </a:r>
          </a:p>
          <a:p>
            <a:endParaRPr lang="en-US" dirty="0"/>
          </a:p>
          <a:p>
            <a:r>
              <a:rPr lang="en-US" dirty="0"/>
              <a:t>And display an order summary if the form is completed</a:t>
            </a:r>
          </a:p>
        </p:txBody>
      </p:sp>
      <p:pic>
        <p:nvPicPr>
          <p:cNvPr id="4" name="Picture 3">
            <a:extLst>
              <a:ext uri="{FF2B5EF4-FFF2-40B4-BE49-F238E27FC236}">
                <a16:creationId xmlns:a16="http://schemas.microsoft.com/office/drawing/2014/main" id="{FFDE5759-FA2F-F346-8A70-EC66D40359B7}"/>
              </a:ext>
            </a:extLst>
          </p:cNvPr>
          <p:cNvPicPr>
            <a:picLocks noChangeAspect="1"/>
          </p:cNvPicPr>
          <p:nvPr/>
        </p:nvPicPr>
        <p:blipFill>
          <a:blip r:embed="rId3"/>
          <a:stretch>
            <a:fillRect/>
          </a:stretch>
        </p:blipFill>
        <p:spPr>
          <a:xfrm>
            <a:off x="5293139" y="817563"/>
            <a:ext cx="6654800" cy="5359400"/>
          </a:xfrm>
          <a:prstGeom prst="rect">
            <a:avLst/>
          </a:prstGeom>
          <a:ln>
            <a:solidFill>
              <a:schemeClr val="accent1"/>
            </a:solidFill>
          </a:ln>
        </p:spPr>
      </p:pic>
    </p:spTree>
    <p:extLst>
      <p:ext uri="{BB962C8B-B14F-4D97-AF65-F5344CB8AC3E}">
        <p14:creationId xmlns:p14="http://schemas.microsoft.com/office/powerpoint/2010/main" val="1692052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2DDE-7FD6-F54F-B406-5D5265F2D312}"/>
              </a:ext>
            </a:extLst>
          </p:cNvPr>
          <p:cNvSpPr>
            <a:spLocks noGrp="1"/>
          </p:cNvSpPr>
          <p:nvPr>
            <p:ph type="title"/>
          </p:nvPr>
        </p:nvSpPr>
        <p:spPr/>
        <p:txBody>
          <a:bodyPr/>
          <a:lstStyle/>
          <a:p>
            <a:r>
              <a:rPr lang="en-US" dirty="0"/>
              <a:t>Form validation</a:t>
            </a:r>
          </a:p>
        </p:txBody>
      </p:sp>
      <p:sp>
        <p:nvSpPr>
          <p:cNvPr id="3" name="Content Placeholder 2">
            <a:extLst>
              <a:ext uri="{FF2B5EF4-FFF2-40B4-BE49-F238E27FC236}">
                <a16:creationId xmlns:a16="http://schemas.microsoft.com/office/drawing/2014/main" id="{F4DC899E-10C4-1C41-BEAD-4D526E09E493}"/>
              </a:ext>
            </a:extLst>
          </p:cNvPr>
          <p:cNvSpPr>
            <a:spLocks noGrp="1"/>
          </p:cNvSpPr>
          <p:nvPr>
            <p:ph idx="1"/>
          </p:nvPr>
        </p:nvSpPr>
        <p:spPr/>
        <p:txBody>
          <a:bodyPr>
            <a:normAutofit fontScale="92500" lnSpcReduction="10000"/>
          </a:bodyPr>
          <a:lstStyle/>
          <a:p>
            <a:r>
              <a:rPr lang="en-US" dirty="0"/>
              <a:t>Why not rely on HTML form validation?</a:t>
            </a:r>
          </a:p>
          <a:p>
            <a:r>
              <a:rPr lang="en-US" dirty="0"/>
              <a:t>Not all browsers handle validation attributes in the same way</a:t>
            </a:r>
          </a:p>
          <a:p>
            <a:r>
              <a:rPr lang="en-US" dirty="0"/>
              <a:t>For example, Safari doesn't enforce required elements</a:t>
            </a:r>
          </a:p>
          <a:p>
            <a:r>
              <a:rPr lang="en-US" dirty="0"/>
              <a:t>HTML form validation is helpful...</a:t>
            </a:r>
          </a:p>
          <a:p>
            <a:r>
              <a:rPr lang="en-US" dirty="0"/>
              <a:t>But JavaScript form validation is more reliable in the client, and more user friendly </a:t>
            </a:r>
          </a:p>
          <a:p>
            <a:endParaRPr lang="en-US" dirty="0"/>
          </a:p>
          <a:p>
            <a:r>
              <a:rPr lang="en-US" dirty="0"/>
              <a:t>When we get to servers, we'll talk about why JavaScript validation is ONLY to be user friendly, and why you should validate AGAIN on the server before you save data. It's very very easy to bypass client-side checks on data</a:t>
            </a:r>
          </a:p>
        </p:txBody>
      </p:sp>
    </p:spTree>
    <p:extLst>
      <p:ext uri="{BB962C8B-B14F-4D97-AF65-F5344CB8AC3E}">
        <p14:creationId xmlns:p14="http://schemas.microsoft.com/office/powerpoint/2010/main" val="2259858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a:xfrm>
            <a:off x="838200" y="1426232"/>
            <a:ext cx="10515600" cy="4351338"/>
          </a:xfrm>
        </p:spPr>
        <p:txBody>
          <a:bodyPr/>
          <a:lstStyle/>
          <a:p>
            <a:r>
              <a:rPr lang="en-US" dirty="0"/>
              <a:t>JavaScript is very relaxed about objects</a:t>
            </a:r>
          </a:p>
          <a:p>
            <a:r>
              <a:rPr lang="en-US" dirty="0"/>
              <a:t>Can create an object on the fly, no class definition needed</a:t>
            </a:r>
          </a:p>
          <a:p>
            <a:r>
              <a:rPr lang="en-US" dirty="0"/>
              <a:t>Use { } to define an object</a:t>
            </a:r>
          </a:p>
          <a:p>
            <a:r>
              <a:rPr lang="en-US" dirty="0"/>
              <a:t>List properties, which are </a:t>
            </a:r>
            <a:r>
              <a:rPr lang="en-US" dirty="0" err="1"/>
              <a:t>name:value</a:t>
            </a:r>
            <a:r>
              <a:rPr lang="en-US" dirty="0"/>
              <a:t> pairs</a:t>
            </a:r>
          </a:p>
          <a:p>
            <a:r>
              <a:rPr lang="en-US" dirty="0"/>
              <a:t>Separate names and values with :</a:t>
            </a:r>
          </a:p>
        </p:txBody>
      </p:sp>
      <p:pic>
        <p:nvPicPr>
          <p:cNvPr id="4" name="Picture 3">
            <a:extLst>
              <a:ext uri="{FF2B5EF4-FFF2-40B4-BE49-F238E27FC236}">
                <a16:creationId xmlns:a16="http://schemas.microsoft.com/office/drawing/2014/main" id="{CCFC747D-01D8-9542-9DE8-02768B3DC507}"/>
              </a:ext>
            </a:extLst>
          </p:cNvPr>
          <p:cNvPicPr>
            <a:picLocks noChangeAspect="1"/>
          </p:cNvPicPr>
          <p:nvPr/>
        </p:nvPicPr>
        <p:blipFill>
          <a:blip r:embed="rId2"/>
          <a:stretch>
            <a:fillRect/>
          </a:stretch>
        </p:blipFill>
        <p:spPr>
          <a:xfrm>
            <a:off x="1943100" y="4001294"/>
            <a:ext cx="8305800" cy="2654300"/>
          </a:xfrm>
          <a:prstGeom prst="rect">
            <a:avLst/>
          </a:prstGeom>
        </p:spPr>
      </p:pic>
    </p:spTree>
    <p:extLst>
      <p:ext uri="{BB962C8B-B14F-4D97-AF65-F5344CB8AC3E}">
        <p14:creationId xmlns:p14="http://schemas.microsoft.com/office/powerpoint/2010/main" val="1988256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6A3F-BBB3-F94A-A879-BCE59D26BC56}"/>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00EA34A2-1D6E-014E-82EC-F119B4B8FA87}"/>
              </a:ext>
            </a:extLst>
          </p:cNvPr>
          <p:cNvSpPr>
            <a:spLocks noGrp="1"/>
          </p:cNvSpPr>
          <p:nvPr>
            <p:ph idx="1"/>
          </p:nvPr>
        </p:nvSpPr>
        <p:spPr>
          <a:xfrm>
            <a:off x="838200" y="1825625"/>
            <a:ext cx="10515600" cy="4655386"/>
          </a:xfrm>
        </p:spPr>
        <p:txBody>
          <a:bodyPr>
            <a:normAutofit fontScale="85000" lnSpcReduction="20000"/>
          </a:bodyPr>
          <a:lstStyle/>
          <a:p>
            <a:r>
              <a:rPr lang="en-US" dirty="0"/>
              <a:t>Create a new file </a:t>
            </a:r>
            <a:r>
              <a:rPr lang="en-US" b="1" dirty="0" err="1"/>
              <a:t>first_objects.js</a:t>
            </a:r>
            <a:endParaRPr lang="en-US" b="1" dirty="0"/>
          </a:p>
          <a:p>
            <a:r>
              <a:rPr lang="en-US" dirty="0"/>
              <a:t>Create an object containing  your name and a </a:t>
            </a:r>
            <a:r>
              <a:rPr lang="en-US" i="1" dirty="0"/>
              <a:t>fake</a:t>
            </a:r>
            <a:r>
              <a:rPr lang="en-US" dirty="0"/>
              <a:t> password</a:t>
            </a:r>
          </a:p>
          <a:p>
            <a:endParaRPr lang="en-US" dirty="0"/>
          </a:p>
          <a:p>
            <a:endParaRPr lang="en-US" dirty="0"/>
          </a:p>
          <a:p>
            <a:endParaRPr lang="en-US" dirty="0"/>
          </a:p>
          <a:p>
            <a:endParaRPr lang="en-US" dirty="0"/>
          </a:p>
          <a:p>
            <a:endParaRPr lang="en-US" dirty="0"/>
          </a:p>
          <a:p>
            <a:endParaRPr lang="en-US" dirty="0"/>
          </a:p>
          <a:p>
            <a:endParaRPr lang="en-US" dirty="0"/>
          </a:p>
          <a:p>
            <a:r>
              <a:rPr lang="en-US" dirty="0"/>
              <a:t>Run your program from the command line / terminal with</a:t>
            </a:r>
          </a:p>
          <a:p>
            <a:pPr marL="0" indent="0">
              <a:buNone/>
            </a:pPr>
            <a:r>
              <a:rPr lang="en-US" dirty="0"/>
              <a:t>    </a:t>
            </a:r>
            <a:r>
              <a:rPr lang="en-US" b="1" dirty="0"/>
              <a:t>node </a:t>
            </a:r>
            <a:r>
              <a:rPr lang="en-US" b="1" dirty="0" err="1"/>
              <a:t>first_objects.js</a:t>
            </a:r>
            <a:endParaRPr lang="en-US" b="1" dirty="0"/>
          </a:p>
          <a:p>
            <a:r>
              <a:rPr lang="en-US" dirty="0"/>
              <a:t>Should print your name</a:t>
            </a:r>
          </a:p>
        </p:txBody>
      </p:sp>
      <p:pic>
        <p:nvPicPr>
          <p:cNvPr id="5" name="Picture 4">
            <a:extLst>
              <a:ext uri="{FF2B5EF4-FFF2-40B4-BE49-F238E27FC236}">
                <a16:creationId xmlns:a16="http://schemas.microsoft.com/office/drawing/2014/main" id="{71B863FD-B52D-0949-80C2-6D975463690F}"/>
              </a:ext>
            </a:extLst>
          </p:cNvPr>
          <p:cNvPicPr>
            <a:picLocks noChangeAspect="1"/>
          </p:cNvPicPr>
          <p:nvPr/>
        </p:nvPicPr>
        <p:blipFill>
          <a:blip r:embed="rId2"/>
          <a:stretch>
            <a:fillRect/>
          </a:stretch>
        </p:blipFill>
        <p:spPr>
          <a:xfrm>
            <a:off x="5465659" y="5774863"/>
            <a:ext cx="6299888" cy="560723"/>
          </a:xfrm>
          <a:prstGeom prst="rect">
            <a:avLst/>
          </a:prstGeom>
        </p:spPr>
      </p:pic>
      <p:pic>
        <p:nvPicPr>
          <p:cNvPr id="6" name="Picture 5">
            <a:extLst>
              <a:ext uri="{FF2B5EF4-FFF2-40B4-BE49-F238E27FC236}">
                <a16:creationId xmlns:a16="http://schemas.microsoft.com/office/drawing/2014/main" id="{74C6A8B3-9702-764A-807E-1242A0AA2C09}"/>
              </a:ext>
            </a:extLst>
          </p:cNvPr>
          <p:cNvPicPr>
            <a:picLocks noChangeAspect="1"/>
          </p:cNvPicPr>
          <p:nvPr/>
        </p:nvPicPr>
        <p:blipFill>
          <a:blip r:embed="rId3"/>
          <a:stretch>
            <a:fillRect/>
          </a:stretch>
        </p:blipFill>
        <p:spPr>
          <a:xfrm>
            <a:off x="1943100" y="2572274"/>
            <a:ext cx="8305800" cy="2654300"/>
          </a:xfrm>
          <a:prstGeom prst="rect">
            <a:avLst/>
          </a:prstGeom>
        </p:spPr>
      </p:pic>
    </p:spTree>
    <p:extLst>
      <p:ext uri="{BB962C8B-B14F-4D97-AF65-F5344CB8AC3E}">
        <p14:creationId xmlns:p14="http://schemas.microsoft.com/office/powerpoint/2010/main" val="2388301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and JSON</a:t>
            </a:r>
          </a:p>
        </p:txBody>
      </p:sp>
      <p:sp>
        <p:nvSpPr>
          <p:cNvPr id="3" name="Content Placeholder 2"/>
          <p:cNvSpPr>
            <a:spLocks noGrp="1"/>
          </p:cNvSpPr>
          <p:nvPr>
            <p:ph idx="1"/>
          </p:nvPr>
        </p:nvSpPr>
        <p:spPr/>
        <p:txBody>
          <a:bodyPr>
            <a:normAutofit/>
          </a:bodyPr>
          <a:lstStyle/>
          <a:p>
            <a:r>
              <a:rPr lang="en-US" sz="3200" dirty="0"/>
              <a:t>Define object variables and data with JSON syntax</a:t>
            </a:r>
          </a:p>
          <a:p>
            <a:pPr lvl="1"/>
            <a:r>
              <a:rPr lang="en-US" sz="2800" dirty="0"/>
              <a:t>Pronounced "</a:t>
            </a:r>
            <a:r>
              <a:rPr lang="en-US" sz="2800" dirty="0" err="1"/>
              <a:t>jason</a:t>
            </a:r>
            <a:r>
              <a:rPr lang="en-US" sz="2800" dirty="0"/>
              <a:t>"</a:t>
            </a:r>
          </a:p>
          <a:p>
            <a:r>
              <a:rPr lang="en-US" sz="3200" b="1" dirty="0"/>
              <a:t>J</a:t>
            </a:r>
            <a:r>
              <a:rPr lang="en-US" sz="3200" dirty="0"/>
              <a:t>ava</a:t>
            </a:r>
            <a:r>
              <a:rPr lang="en-US" sz="3200" b="1" dirty="0"/>
              <a:t>S</a:t>
            </a:r>
            <a:r>
              <a:rPr lang="en-US" sz="3200" dirty="0"/>
              <a:t>cript </a:t>
            </a:r>
            <a:r>
              <a:rPr lang="en-US" sz="3200" b="1" dirty="0"/>
              <a:t>O</a:t>
            </a:r>
            <a:r>
              <a:rPr lang="en-US" sz="3200" dirty="0"/>
              <a:t>bject </a:t>
            </a:r>
            <a:r>
              <a:rPr lang="en-US" sz="3200" b="1" dirty="0"/>
              <a:t>N</a:t>
            </a:r>
            <a:r>
              <a:rPr lang="en-US" sz="3200" dirty="0"/>
              <a:t>otation</a:t>
            </a:r>
          </a:p>
          <a:p>
            <a:r>
              <a:rPr lang="en-US" sz="3200" dirty="0"/>
              <a:t>Dictionary-like structure</a:t>
            </a:r>
          </a:p>
          <a:p>
            <a:r>
              <a:rPr lang="en-US" sz="3200" dirty="0"/>
              <a:t>{ name : value , name2 : value2 }</a:t>
            </a:r>
          </a:p>
          <a:p>
            <a:r>
              <a:rPr lang="en-US" sz="3200" dirty="0"/>
              <a:t>Values can be anything – strings, numbers, arrays, other objects – so can have nested structure</a:t>
            </a:r>
          </a:p>
        </p:txBody>
      </p:sp>
    </p:spTree>
    <p:extLst>
      <p:ext uri="{BB962C8B-B14F-4D97-AF65-F5344CB8AC3E}">
        <p14:creationId xmlns:p14="http://schemas.microsoft.com/office/powerpoint/2010/main" val="2466975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B24A-C37A-0941-8215-20FFE3A8407F}"/>
              </a:ext>
            </a:extLst>
          </p:cNvPr>
          <p:cNvSpPr>
            <a:spLocks noGrp="1"/>
          </p:cNvSpPr>
          <p:nvPr>
            <p:ph type="title"/>
          </p:nvPr>
        </p:nvSpPr>
        <p:spPr/>
        <p:txBody>
          <a:bodyPr/>
          <a:lstStyle/>
          <a:p>
            <a:r>
              <a:rPr lang="en-US" dirty="0"/>
              <a:t>Accessing and modifying data in an object</a:t>
            </a:r>
          </a:p>
        </p:txBody>
      </p:sp>
      <p:sp>
        <p:nvSpPr>
          <p:cNvPr id="3" name="Content Placeholder 2">
            <a:extLst>
              <a:ext uri="{FF2B5EF4-FFF2-40B4-BE49-F238E27FC236}">
                <a16:creationId xmlns:a16="http://schemas.microsoft.com/office/drawing/2014/main" id="{99265275-DD68-A341-ACA5-C3CDD7D75DBA}"/>
              </a:ext>
            </a:extLst>
          </p:cNvPr>
          <p:cNvSpPr>
            <a:spLocks noGrp="1"/>
          </p:cNvSpPr>
          <p:nvPr>
            <p:ph idx="1"/>
          </p:nvPr>
        </p:nvSpPr>
        <p:spPr/>
        <p:txBody>
          <a:bodyPr/>
          <a:lstStyle/>
          <a:p>
            <a:r>
              <a:rPr lang="en-US" dirty="0"/>
              <a:t>Access by property name</a:t>
            </a:r>
          </a:p>
          <a:p>
            <a:r>
              <a:rPr lang="en-US" dirty="0"/>
              <a:t>Two ways – dot notation and square bracket notation</a:t>
            </a:r>
          </a:p>
          <a:p>
            <a:r>
              <a:rPr lang="en-US" dirty="0"/>
              <a:t>Can you print your (pretend) password?</a:t>
            </a:r>
          </a:p>
        </p:txBody>
      </p:sp>
      <p:pic>
        <p:nvPicPr>
          <p:cNvPr id="4" name="Picture 3">
            <a:extLst>
              <a:ext uri="{FF2B5EF4-FFF2-40B4-BE49-F238E27FC236}">
                <a16:creationId xmlns:a16="http://schemas.microsoft.com/office/drawing/2014/main" id="{A43F5DD5-BA2F-D440-A86D-D6AC2F5C5365}"/>
              </a:ext>
            </a:extLst>
          </p:cNvPr>
          <p:cNvPicPr>
            <a:picLocks noChangeAspect="1"/>
          </p:cNvPicPr>
          <p:nvPr/>
        </p:nvPicPr>
        <p:blipFill>
          <a:blip r:embed="rId2"/>
          <a:stretch>
            <a:fillRect/>
          </a:stretch>
        </p:blipFill>
        <p:spPr>
          <a:xfrm>
            <a:off x="1394876" y="3593431"/>
            <a:ext cx="9958924" cy="2840205"/>
          </a:xfrm>
          <a:prstGeom prst="rect">
            <a:avLst/>
          </a:prstGeom>
        </p:spPr>
      </p:pic>
    </p:spTree>
    <p:extLst>
      <p:ext uri="{BB962C8B-B14F-4D97-AF65-F5344CB8AC3E}">
        <p14:creationId xmlns:p14="http://schemas.microsoft.com/office/powerpoint/2010/main" val="346836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234E-3643-7F46-8587-3EF6E53EB019}"/>
              </a:ext>
            </a:extLst>
          </p:cNvPr>
          <p:cNvSpPr>
            <a:spLocks noGrp="1"/>
          </p:cNvSpPr>
          <p:nvPr>
            <p:ph type="title"/>
          </p:nvPr>
        </p:nvSpPr>
        <p:spPr/>
        <p:txBody>
          <a:bodyPr/>
          <a:lstStyle/>
          <a:p>
            <a:r>
              <a:rPr lang="en-US" dirty="0"/>
              <a:t>Run </a:t>
            </a:r>
            <a:r>
              <a:rPr lang="en-US" dirty="0" err="1"/>
              <a:t>hello.js</a:t>
            </a:r>
            <a:endParaRPr lang="en-US" dirty="0"/>
          </a:p>
        </p:txBody>
      </p:sp>
      <p:sp>
        <p:nvSpPr>
          <p:cNvPr id="3" name="Content Placeholder 2">
            <a:extLst>
              <a:ext uri="{FF2B5EF4-FFF2-40B4-BE49-F238E27FC236}">
                <a16:creationId xmlns:a16="http://schemas.microsoft.com/office/drawing/2014/main" id="{5BC71F50-9994-D545-B939-8A156CB5A8B1}"/>
              </a:ext>
            </a:extLst>
          </p:cNvPr>
          <p:cNvSpPr>
            <a:spLocks noGrp="1"/>
          </p:cNvSpPr>
          <p:nvPr>
            <p:ph idx="1"/>
          </p:nvPr>
        </p:nvSpPr>
        <p:spPr>
          <a:xfrm>
            <a:off x="838200" y="1825625"/>
            <a:ext cx="5701748" cy="4351338"/>
          </a:xfrm>
        </p:spPr>
        <p:txBody>
          <a:bodyPr>
            <a:normAutofit fontScale="92500" lnSpcReduction="20000"/>
          </a:bodyPr>
          <a:lstStyle/>
          <a:p>
            <a:r>
              <a:rPr lang="en-US" dirty="0"/>
              <a:t>In your terminal or command prompt, navigate to the directory </a:t>
            </a:r>
            <a:r>
              <a:rPr lang="en-US" dirty="0" err="1"/>
              <a:t>hello.js</a:t>
            </a:r>
            <a:r>
              <a:rPr lang="en-US" dirty="0"/>
              <a:t> is saved in</a:t>
            </a:r>
          </a:p>
          <a:p>
            <a:pPr lvl="1"/>
            <a:r>
              <a:rPr lang="en-US" dirty="0"/>
              <a:t>Your editor may have a a </a:t>
            </a:r>
            <a:r>
              <a:rPr lang="en-US" dirty="0" err="1"/>
              <a:t>teminal</a:t>
            </a:r>
            <a:r>
              <a:rPr lang="en-US" dirty="0"/>
              <a:t> built in, which should open to the correct location</a:t>
            </a:r>
          </a:p>
          <a:p>
            <a:pPr lvl="1"/>
            <a:r>
              <a:rPr lang="en-US" b="1" dirty="0" err="1"/>
              <a:t>VSCode</a:t>
            </a:r>
            <a:r>
              <a:rPr lang="en-US" b="1" dirty="0"/>
              <a:t>:</a:t>
            </a:r>
            <a:r>
              <a:rPr lang="en-US" dirty="0"/>
              <a:t> Tools &gt; New Terminal</a:t>
            </a:r>
          </a:p>
          <a:p>
            <a:pPr lvl="1"/>
            <a:r>
              <a:rPr lang="en-US" b="1" dirty="0" err="1"/>
              <a:t>Webstorm</a:t>
            </a:r>
            <a:r>
              <a:rPr lang="en-US" dirty="0"/>
              <a:t>: Click Terminal icon, bottom icon bar, left side  </a:t>
            </a:r>
          </a:p>
          <a:p>
            <a:r>
              <a:rPr lang="en-US" dirty="0"/>
              <a:t>Type this to run your code</a:t>
            </a:r>
          </a:p>
          <a:p>
            <a:r>
              <a:rPr lang="en-US" b="1" dirty="0"/>
              <a:t>node </a:t>
            </a:r>
            <a:r>
              <a:rPr lang="en-US" b="1" dirty="0" err="1"/>
              <a:t>hello.js</a:t>
            </a:r>
            <a:endParaRPr lang="en-US" b="1" dirty="0"/>
          </a:p>
          <a:p>
            <a:endParaRPr lang="en-US" b="1" dirty="0"/>
          </a:p>
          <a:p>
            <a:r>
              <a:rPr lang="en-US" b="1" dirty="0"/>
              <a:t>Error? Verify Node.js installed; Re-start your editor; try again</a:t>
            </a:r>
          </a:p>
        </p:txBody>
      </p:sp>
      <p:pic>
        <p:nvPicPr>
          <p:cNvPr id="4" name="Picture 3">
            <a:extLst>
              <a:ext uri="{FF2B5EF4-FFF2-40B4-BE49-F238E27FC236}">
                <a16:creationId xmlns:a16="http://schemas.microsoft.com/office/drawing/2014/main" id="{8CAC16B1-F0EB-F747-8741-DBC0116EE436}"/>
              </a:ext>
            </a:extLst>
          </p:cNvPr>
          <p:cNvPicPr>
            <a:picLocks noChangeAspect="1"/>
          </p:cNvPicPr>
          <p:nvPr/>
        </p:nvPicPr>
        <p:blipFill>
          <a:blip r:embed="rId2"/>
          <a:stretch>
            <a:fillRect/>
          </a:stretch>
        </p:blipFill>
        <p:spPr>
          <a:xfrm>
            <a:off x="7452653" y="1266825"/>
            <a:ext cx="3721100" cy="1117600"/>
          </a:xfrm>
          <a:prstGeom prst="rect">
            <a:avLst/>
          </a:prstGeom>
        </p:spPr>
      </p:pic>
      <p:pic>
        <p:nvPicPr>
          <p:cNvPr id="5" name="Picture 4">
            <a:extLst>
              <a:ext uri="{FF2B5EF4-FFF2-40B4-BE49-F238E27FC236}">
                <a16:creationId xmlns:a16="http://schemas.microsoft.com/office/drawing/2014/main" id="{AB7D4C99-40CA-F54E-B7EE-2DE4828C4B92}"/>
              </a:ext>
            </a:extLst>
          </p:cNvPr>
          <p:cNvPicPr>
            <a:picLocks noChangeAspect="1"/>
          </p:cNvPicPr>
          <p:nvPr/>
        </p:nvPicPr>
        <p:blipFill>
          <a:blip r:embed="rId3"/>
          <a:stretch>
            <a:fillRect/>
          </a:stretch>
        </p:blipFill>
        <p:spPr>
          <a:xfrm>
            <a:off x="7071653" y="2930909"/>
            <a:ext cx="4483100" cy="1130300"/>
          </a:xfrm>
          <a:prstGeom prst="rect">
            <a:avLst/>
          </a:prstGeom>
        </p:spPr>
      </p:pic>
      <p:pic>
        <p:nvPicPr>
          <p:cNvPr id="7" name="Picture 6">
            <a:extLst>
              <a:ext uri="{FF2B5EF4-FFF2-40B4-BE49-F238E27FC236}">
                <a16:creationId xmlns:a16="http://schemas.microsoft.com/office/drawing/2014/main" id="{17E77EE3-A055-F342-A133-BE29D1ED916A}"/>
              </a:ext>
            </a:extLst>
          </p:cNvPr>
          <p:cNvPicPr>
            <a:picLocks noChangeAspect="1"/>
          </p:cNvPicPr>
          <p:nvPr/>
        </p:nvPicPr>
        <p:blipFill>
          <a:blip r:embed="rId4"/>
          <a:stretch>
            <a:fillRect/>
          </a:stretch>
        </p:blipFill>
        <p:spPr>
          <a:xfrm>
            <a:off x="6870700" y="4915315"/>
            <a:ext cx="4478614" cy="1666461"/>
          </a:xfrm>
          <a:prstGeom prst="rect">
            <a:avLst/>
          </a:prstGeom>
        </p:spPr>
      </p:pic>
    </p:spTree>
    <p:extLst>
      <p:ext uri="{BB962C8B-B14F-4D97-AF65-F5344CB8AC3E}">
        <p14:creationId xmlns:p14="http://schemas.microsoft.com/office/powerpoint/2010/main" val="3687323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E9AC-C757-454B-B28D-6DBDF978075E}"/>
              </a:ext>
            </a:extLst>
          </p:cNvPr>
          <p:cNvSpPr>
            <a:spLocks noGrp="1"/>
          </p:cNvSpPr>
          <p:nvPr>
            <p:ph type="title"/>
          </p:nvPr>
        </p:nvSpPr>
        <p:spPr/>
        <p:txBody>
          <a:bodyPr/>
          <a:lstStyle/>
          <a:p>
            <a:r>
              <a:rPr lang="en-US" dirty="0"/>
              <a:t>Modifying properties</a:t>
            </a:r>
          </a:p>
        </p:txBody>
      </p:sp>
      <p:sp>
        <p:nvSpPr>
          <p:cNvPr id="3" name="Content Placeholder 2">
            <a:extLst>
              <a:ext uri="{FF2B5EF4-FFF2-40B4-BE49-F238E27FC236}">
                <a16:creationId xmlns:a16="http://schemas.microsoft.com/office/drawing/2014/main" id="{C06B9D00-A59C-7B4B-99B8-D0FBBB1BDBF5}"/>
              </a:ext>
            </a:extLst>
          </p:cNvPr>
          <p:cNvSpPr>
            <a:spLocks noGrp="1"/>
          </p:cNvSpPr>
          <p:nvPr>
            <p:ph idx="1"/>
          </p:nvPr>
        </p:nvSpPr>
        <p:spPr/>
        <p:txBody>
          <a:bodyPr/>
          <a:lstStyle/>
          <a:p>
            <a:r>
              <a:rPr lang="en-US" dirty="0"/>
              <a:t>Again, two ways – dot notation and bracket notation</a:t>
            </a:r>
          </a:p>
          <a:p>
            <a:r>
              <a:rPr lang="en-US" dirty="0"/>
              <a:t>Can you change your password and print the new value?</a:t>
            </a:r>
          </a:p>
        </p:txBody>
      </p:sp>
      <p:pic>
        <p:nvPicPr>
          <p:cNvPr id="4" name="Picture 3">
            <a:extLst>
              <a:ext uri="{FF2B5EF4-FFF2-40B4-BE49-F238E27FC236}">
                <a16:creationId xmlns:a16="http://schemas.microsoft.com/office/drawing/2014/main" id="{1ECE7846-2DC2-4D46-B270-2AC3EB2ECA51}"/>
              </a:ext>
            </a:extLst>
          </p:cNvPr>
          <p:cNvPicPr>
            <a:picLocks noChangeAspect="1"/>
          </p:cNvPicPr>
          <p:nvPr/>
        </p:nvPicPr>
        <p:blipFill>
          <a:blip r:embed="rId2"/>
          <a:stretch>
            <a:fillRect/>
          </a:stretch>
        </p:blipFill>
        <p:spPr>
          <a:xfrm>
            <a:off x="5976888" y="5733886"/>
            <a:ext cx="5376912" cy="739942"/>
          </a:xfrm>
          <a:prstGeom prst="rect">
            <a:avLst/>
          </a:prstGeom>
        </p:spPr>
      </p:pic>
      <p:pic>
        <p:nvPicPr>
          <p:cNvPr id="5" name="Picture 4">
            <a:extLst>
              <a:ext uri="{FF2B5EF4-FFF2-40B4-BE49-F238E27FC236}">
                <a16:creationId xmlns:a16="http://schemas.microsoft.com/office/drawing/2014/main" id="{51DE2B6E-DB60-5544-8319-06EAE4E6F54F}"/>
              </a:ext>
            </a:extLst>
          </p:cNvPr>
          <p:cNvPicPr>
            <a:picLocks noChangeAspect="1"/>
          </p:cNvPicPr>
          <p:nvPr/>
        </p:nvPicPr>
        <p:blipFill>
          <a:blip r:embed="rId3"/>
          <a:stretch>
            <a:fillRect/>
          </a:stretch>
        </p:blipFill>
        <p:spPr>
          <a:xfrm>
            <a:off x="1206834" y="3137196"/>
            <a:ext cx="8157165" cy="2461753"/>
          </a:xfrm>
          <a:prstGeom prst="rect">
            <a:avLst/>
          </a:prstGeom>
        </p:spPr>
      </p:pic>
    </p:spTree>
    <p:extLst>
      <p:ext uri="{BB962C8B-B14F-4D97-AF65-F5344CB8AC3E}">
        <p14:creationId xmlns:p14="http://schemas.microsoft.com/office/powerpoint/2010/main" val="435722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Objects</a:t>
            </a:r>
          </a:p>
        </p:txBody>
      </p:sp>
      <p:sp>
        <p:nvSpPr>
          <p:cNvPr id="3" name="Content Placeholder 2"/>
          <p:cNvSpPr>
            <a:spLocks noGrp="1"/>
          </p:cNvSpPr>
          <p:nvPr>
            <p:ph idx="1"/>
          </p:nvPr>
        </p:nvSpPr>
        <p:spPr/>
        <p:txBody>
          <a:bodyPr/>
          <a:lstStyle/>
          <a:p>
            <a:r>
              <a:rPr lang="en-US" dirty="0"/>
              <a:t>Can add attributes to objects</a:t>
            </a:r>
          </a:p>
          <a:p>
            <a:r>
              <a:rPr lang="en-US" dirty="0"/>
              <a:t>Just say </a:t>
            </a:r>
            <a:r>
              <a:rPr lang="en-US" dirty="0" err="1"/>
              <a:t>myOb.myNewAttribute</a:t>
            </a:r>
            <a:r>
              <a:rPr lang="en-US" dirty="0"/>
              <a:t> = </a:t>
            </a:r>
            <a:r>
              <a:rPr lang="en-US" dirty="0" err="1"/>
              <a:t>newVal</a:t>
            </a:r>
            <a:endParaRPr lang="en-US" dirty="0"/>
          </a:p>
          <a:p>
            <a:r>
              <a:rPr lang="en-US" dirty="0"/>
              <a:t>Can you add an email and print it out?</a:t>
            </a:r>
          </a:p>
        </p:txBody>
      </p:sp>
      <p:pic>
        <p:nvPicPr>
          <p:cNvPr id="4" name="Picture 3">
            <a:extLst>
              <a:ext uri="{FF2B5EF4-FFF2-40B4-BE49-F238E27FC236}">
                <a16:creationId xmlns:a16="http://schemas.microsoft.com/office/drawing/2014/main" id="{243E7936-D2B8-7340-A7FD-87D38583B4F8}"/>
              </a:ext>
            </a:extLst>
          </p:cNvPr>
          <p:cNvPicPr>
            <a:picLocks noChangeAspect="1"/>
          </p:cNvPicPr>
          <p:nvPr/>
        </p:nvPicPr>
        <p:blipFill>
          <a:blip r:embed="rId2"/>
          <a:stretch>
            <a:fillRect/>
          </a:stretch>
        </p:blipFill>
        <p:spPr>
          <a:xfrm>
            <a:off x="454526" y="3599906"/>
            <a:ext cx="11155664" cy="1982745"/>
          </a:xfrm>
          <a:prstGeom prst="rect">
            <a:avLst/>
          </a:prstGeom>
        </p:spPr>
      </p:pic>
    </p:spTree>
    <p:extLst>
      <p:ext uri="{BB962C8B-B14F-4D97-AF65-F5344CB8AC3E}">
        <p14:creationId xmlns:p14="http://schemas.microsoft.com/office/powerpoint/2010/main" val="4024612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01" y="316357"/>
            <a:ext cx="3771059" cy="1325563"/>
          </a:xfrm>
        </p:spPr>
        <p:txBody>
          <a:bodyPr/>
          <a:lstStyle/>
          <a:p>
            <a:r>
              <a:rPr lang="en-US" dirty="0"/>
              <a:t>Nested Objects</a:t>
            </a:r>
          </a:p>
        </p:txBody>
      </p:sp>
      <p:sp>
        <p:nvSpPr>
          <p:cNvPr id="3" name="Content Placeholder 2"/>
          <p:cNvSpPr>
            <a:spLocks noGrp="1"/>
          </p:cNvSpPr>
          <p:nvPr>
            <p:ph idx="1"/>
          </p:nvPr>
        </p:nvSpPr>
        <p:spPr>
          <a:xfrm>
            <a:off x="252301" y="1780032"/>
            <a:ext cx="3600371" cy="4425696"/>
          </a:xfrm>
        </p:spPr>
        <p:txBody>
          <a:bodyPr>
            <a:normAutofit/>
          </a:bodyPr>
          <a:lstStyle/>
          <a:p>
            <a:r>
              <a:rPr lang="en-US" dirty="0"/>
              <a:t>Values can be other objects, or arrays</a:t>
            </a:r>
          </a:p>
          <a:p>
            <a:r>
              <a:rPr lang="en-US" dirty="0"/>
              <a:t>Arrays can be composed of objects </a:t>
            </a:r>
          </a:p>
          <a:p>
            <a:r>
              <a:rPr lang="en-US" dirty="0"/>
              <a:t>These objects and arrays can contain nested objects and arrays </a:t>
            </a:r>
          </a:p>
        </p:txBody>
      </p:sp>
      <p:pic>
        <p:nvPicPr>
          <p:cNvPr id="7" name="Picture 6">
            <a:extLst>
              <a:ext uri="{FF2B5EF4-FFF2-40B4-BE49-F238E27FC236}">
                <a16:creationId xmlns:a16="http://schemas.microsoft.com/office/drawing/2014/main" id="{99CB32C3-1D51-7E45-B4FB-D4F5D26F0E5B}"/>
              </a:ext>
            </a:extLst>
          </p:cNvPr>
          <p:cNvPicPr>
            <a:picLocks noChangeAspect="1"/>
          </p:cNvPicPr>
          <p:nvPr/>
        </p:nvPicPr>
        <p:blipFill>
          <a:blip r:embed="rId2"/>
          <a:stretch>
            <a:fillRect/>
          </a:stretch>
        </p:blipFill>
        <p:spPr>
          <a:xfrm>
            <a:off x="4370439" y="0"/>
            <a:ext cx="7431451" cy="6858000"/>
          </a:xfrm>
          <a:prstGeom prst="rect">
            <a:avLst/>
          </a:prstGeom>
        </p:spPr>
      </p:pic>
    </p:spTree>
    <p:extLst>
      <p:ext uri="{BB962C8B-B14F-4D97-AF65-F5344CB8AC3E}">
        <p14:creationId xmlns:p14="http://schemas.microsoft.com/office/powerpoint/2010/main" val="1420327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Objects</a:t>
            </a:r>
          </a:p>
        </p:txBody>
      </p:sp>
      <p:sp>
        <p:nvSpPr>
          <p:cNvPr id="3" name="Content Placeholder 2"/>
          <p:cNvSpPr>
            <a:spLocks noGrp="1"/>
          </p:cNvSpPr>
          <p:nvPr>
            <p:ph idx="1"/>
          </p:nvPr>
        </p:nvSpPr>
        <p:spPr/>
        <p:txBody>
          <a:bodyPr>
            <a:normAutofit lnSpcReduction="10000"/>
          </a:bodyPr>
          <a:lstStyle/>
          <a:p>
            <a:r>
              <a:rPr lang="en-US" dirty="0"/>
              <a:t>Create a user object for your information in your dream job: </a:t>
            </a:r>
          </a:p>
          <a:p>
            <a:pPr lvl="1"/>
            <a:r>
              <a:rPr lang="en-US" dirty="0"/>
              <a:t>name</a:t>
            </a:r>
          </a:p>
          <a:p>
            <a:pPr lvl="1"/>
            <a:r>
              <a:rPr lang="en-US" dirty="0"/>
              <a:t>email</a:t>
            </a:r>
          </a:p>
          <a:p>
            <a:pPr lvl="1"/>
            <a:r>
              <a:rPr lang="en-US" dirty="0"/>
              <a:t>password</a:t>
            </a:r>
          </a:p>
          <a:p>
            <a:pPr lvl="1"/>
            <a:r>
              <a:rPr lang="en-US" dirty="0"/>
              <a:t>contact (an object with office and telephone)</a:t>
            </a:r>
          </a:p>
          <a:p>
            <a:pPr lvl="1"/>
            <a:r>
              <a:rPr lang="en-US" dirty="0"/>
              <a:t>roles (an array)</a:t>
            </a:r>
          </a:p>
          <a:p>
            <a:r>
              <a:rPr lang="en-US" dirty="0"/>
              <a:t>In code, add a property for your </a:t>
            </a:r>
            <a:r>
              <a:rPr lang="en-US" b="1" dirty="0"/>
              <a:t>salary</a:t>
            </a:r>
            <a:r>
              <a:rPr lang="en-US" dirty="0"/>
              <a:t>, as a number </a:t>
            </a:r>
          </a:p>
          <a:p>
            <a:r>
              <a:rPr lang="en-US" dirty="0"/>
              <a:t>In code, add "server admin" to your roles</a:t>
            </a:r>
          </a:p>
          <a:p>
            <a:r>
              <a:rPr lang="en-US" dirty="0"/>
              <a:t>Add the office location, e.g. (location: "Minneapolis") to the contact object  </a:t>
            </a:r>
          </a:p>
        </p:txBody>
      </p:sp>
    </p:spTree>
    <p:extLst>
      <p:ext uri="{BB962C8B-B14F-4D97-AF65-F5344CB8AC3E}">
        <p14:creationId xmlns:p14="http://schemas.microsoft.com/office/powerpoint/2010/main" val="1426125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a:xfrm>
            <a:off x="838200" y="1825625"/>
            <a:ext cx="7591097" cy="4351338"/>
          </a:xfrm>
        </p:spPr>
        <p:txBody>
          <a:bodyPr>
            <a:normAutofit/>
          </a:bodyPr>
          <a:lstStyle/>
          <a:p>
            <a:r>
              <a:rPr lang="en-US" dirty="0"/>
              <a:t>Is used in many contexts outside JavaScript</a:t>
            </a:r>
          </a:p>
          <a:p>
            <a:r>
              <a:rPr lang="en-US" dirty="0"/>
              <a:t>Many websites (and other systems) "speak" JSON to other systems; as part of their API</a:t>
            </a:r>
          </a:p>
          <a:p>
            <a:r>
              <a:rPr lang="en-US" dirty="0"/>
              <a:t>For example, an Android or iOS may request information from a website, and receive JSON data in return; the JSON will then be processed in Java/Kotlin or Swift</a:t>
            </a:r>
          </a:p>
        </p:txBody>
      </p:sp>
      <p:pic>
        <p:nvPicPr>
          <p:cNvPr id="4" name="Picture 3">
            <a:extLst>
              <a:ext uri="{FF2B5EF4-FFF2-40B4-BE49-F238E27FC236}">
                <a16:creationId xmlns:a16="http://schemas.microsoft.com/office/drawing/2014/main" id="{EEB601D9-80E7-5548-8691-C04DD2BCB5FA}"/>
              </a:ext>
            </a:extLst>
          </p:cNvPr>
          <p:cNvPicPr>
            <a:picLocks noChangeAspect="1"/>
          </p:cNvPicPr>
          <p:nvPr/>
        </p:nvPicPr>
        <p:blipFill>
          <a:blip r:embed="rId2"/>
          <a:stretch>
            <a:fillRect/>
          </a:stretch>
        </p:blipFill>
        <p:spPr>
          <a:xfrm>
            <a:off x="9135440" y="0"/>
            <a:ext cx="2854914" cy="6858000"/>
          </a:xfrm>
          <a:prstGeom prst="rect">
            <a:avLst/>
          </a:prstGeom>
          <a:ln>
            <a:solidFill>
              <a:schemeClr val="accent1"/>
            </a:solidFill>
          </a:ln>
        </p:spPr>
      </p:pic>
      <p:sp>
        <p:nvSpPr>
          <p:cNvPr id="5" name="Rectangle 4">
            <a:extLst>
              <a:ext uri="{FF2B5EF4-FFF2-40B4-BE49-F238E27FC236}">
                <a16:creationId xmlns:a16="http://schemas.microsoft.com/office/drawing/2014/main" id="{E004B4E2-5B94-2B4D-AE57-88E937EF6652}"/>
              </a:ext>
            </a:extLst>
          </p:cNvPr>
          <p:cNvSpPr/>
          <p:nvPr/>
        </p:nvSpPr>
        <p:spPr>
          <a:xfrm>
            <a:off x="1042474" y="6169709"/>
            <a:ext cx="8092966" cy="646331"/>
          </a:xfrm>
          <a:prstGeom prst="rect">
            <a:avLst/>
          </a:prstGeom>
        </p:spPr>
        <p:txBody>
          <a:bodyPr wrap="square">
            <a:spAutoFit/>
          </a:bodyPr>
          <a:lstStyle/>
          <a:p>
            <a:r>
              <a:rPr lang="en-US" dirty="0">
                <a:hlinkClick r:id="rId3"/>
              </a:rPr>
              <a:t>https://samples.openweathermap.org/data/2.5/group?id=524901,703448,2643743&amp;units=metric&amp;appid=439d4b804bc8187953eb36d2a8c26a02</a:t>
            </a:r>
            <a:r>
              <a:rPr lang="en-US" dirty="0"/>
              <a:t>, part of response</a:t>
            </a:r>
          </a:p>
        </p:txBody>
      </p:sp>
    </p:spTree>
    <p:extLst>
      <p:ext uri="{BB962C8B-B14F-4D97-AF65-F5344CB8AC3E}">
        <p14:creationId xmlns:p14="http://schemas.microsoft.com/office/powerpoint/2010/main" val="1173797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4E9E-EDF3-8B47-867B-F358F60ED583}"/>
              </a:ext>
            </a:extLst>
          </p:cNvPr>
          <p:cNvSpPr>
            <a:spLocks noGrp="1"/>
          </p:cNvSpPr>
          <p:nvPr>
            <p:ph type="title"/>
          </p:nvPr>
        </p:nvSpPr>
        <p:spPr/>
        <p:txBody>
          <a:bodyPr/>
          <a:lstStyle/>
          <a:p>
            <a:r>
              <a:rPr lang="en-US" dirty="0"/>
              <a:t>Your Turn: Nested objects and arrays in JSON</a:t>
            </a:r>
          </a:p>
        </p:txBody>
      </p:sp>
      <p:sp>
        <p:nvSpPr>
          <p:cNvPr id="3" name="Content Placeholder 2">
            <a:extLst>
              <a:ext uri="{FF2B5EF4-FFF2-40B4-BE49-F238E27FC236}">
                <a16:creationId xmlns:a16="http://schemas.microsoft.com/office/drawing/2014/main" id="{70A62670-D5AC-6843-83F2-9A40D7DBFB13}"/>
              </a:ext>
            </a:extLst>
          </p:cNvPr>
          <p:cNvSpPr>
            <a:spLocks noGrp="1"/>
          </p:cNvSpPr>
          <p:nvPr>
            <p:ph idx="1"/>
          </p:nvPr>
        </p:nvSpPr>
        <p:spPr/>
        <p:txBody>
          <a:bodyPr/>
          <a:lstStyle/>
          <a:p>
            <a:r>
              <a:rPr lang="en-US"/>
              <a:t>Start </a:t>
            </a:r>
            <a:r>
              <a:rPr lang="en-US" dirty="0"/>
              <a:t>with this code: </a:t>
            </a:r>
            <a:r>
              <a:rPr lang="en-US" dirty="0">
                <a:hlinkClick r:id="rId2"/>
              </a:rPr>
              <a:t>https://git.io/JU3l6</a:t>
            </a:r>
            <a:r>
              <a:rPr lang="en-US" dirty="0"/>
              <a:t> </a:t>
            </a:r>
          </a:p>
          <a:p>
            <a:endParaRPr lang="en-US" dirty="0"/>
          </a:p>
          <a:p>
            <a:r>
              <a:rPr lang="en-US" dirty="0"/>
              <a:t>Can you print the current wind speed?</a:t>
            </a:r>
          </a:p>
          <a:p>
            <a:r>
              <a:rPr lang="en-US" dirty="0"/>
              <a:t>Can you print all of the weather descriptions?</a:t>
            </a:r>
          </a:p>
          <a:p>
            <a:r>
              <a:rPr lang="en-US" dirty="0"/>
              <a:t>Can you print the current humidity?</a:t>
            </a:r>
          </a:p>
          <a:p>
            <a:endParaRPr lang="en-US" dirty="0"/>
          </a:p>
        </p:txBody>
      </p:sp>
      <p:pic>
        <p:nvPicPr>
          <p:cNvPr id="4" name="Picture 3">
            <a:extLst>
              <a:ext uri="{FF2B5EF4-FFF2-40B4-BE49-F238E27FC236}">
                <a16:creationId xmlns:a16="http://schemas.microsoft.com/office/drawing/2014/main" id="{0B36ECCB-B658-064F-B533-BBEFF1E3F9A8}"/>
              </a:ext>
            </a:extLst>
          </p:cNvPr>
          <p:cNvPicPr>
            <a:picLocks noChangeAspect="1"/>
          </p:cNvPicPr>
          <p:nvPr/>
        </p:nvPicPr>
        <p:blipFill>
          <a:blip r:embed="rId3"/>
          <a:stretch>
            <a:fillRect/>
          </a:stretch>
        </p:blipFill>
        <p:spPr>
          <a:xfrm>
            <a:off x="8036350" y="1825625"/>
            <a:ext cx="3872341" cy="5032375"/>
          </a:xfrm>
          <a:prstGeom prst="rect">
            <a:avLst/>
          </a:prstGeom>
          <a:ln>
            <a:solidFill>
              <a:schemeClr val="accent3">
                <a:lumMod val="40000"/>
                <a:lumOff val="60000"/>
              </a:schemeClr>
            </a:solidFill>
          </a:ln>
        </p:spPr>
      </p:pic>
    </p:spTree>
    <p:extLst>
      <p:ext uri="{BB962C8B-B14F-4D97-AF65-F5344CB8AC3E}">
        <p14:creationId xmlns:p14="http://schemas.microsoft.com/office/powerpoint/2010/main" val="2407585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and objects</a:t>
            </a:r>
          </a:p>
        </p:txBody>
      </p:sp>
      <p:sp>
        <p:nvSpPr>
          <p:cNvPr id="3" name="Content Placeholder 2"/>
          <p:cNvSpPr>
            <a:spLocks noGrp="1"/>
          </p:cNvSpPr>
          <p:nvPr>
            <p:ph idx="1"/>
          </p:nvPr>
        </p:nvSpPr>
        <p:spPr>
          <a:xfrm>
            <a:off x="838200" y="1499804"/>
            <a:ext cx="10515600" cy="4351338"/>
          </a:xfrm>
        </p:spPr>
        <p:txBody>
          <a:bodyPr/>
          <a:lstStyle/>
          <a:p>
            <a:r>
              <a:rPr lang="en-US" dirty="0"/>
              <a:t>Loop over all the property names of an object using a for …. in loop</a:t>
            </a:r>
          </a:p>
          <a:p>
            <a:r>
              <a:rPr lang="en-US" dirty="0"/>
              <a:t>As you loop over property names, you can access each property's value using square bracket syntax</a:t>
            </a:r>
          </a:p>
        </p:txBody>
      </p:sp>
      <p:pic>
        <p:nvPicPr>
          <p:cNvPr id="4" name="Picture 3">
            <a:extLst>
              <a:ext uri="{FF2B5EF4-FFF2-40B4-BE49-F238E27FC236}">
                <a16:creationId xmlns:a16="http://schemas.microsoft.com/office/drawing/2014/main" id="{D2EBF4ED-85BA-6B44-B967-210AD4FF2EB3}"/>
              </a:ext>
            </a:extLst>
          </p:cNvPr>
          <p:cNvPicPr>
            <a:picLocks noChangeAspect="1"/>
          </p:cNvPicPr>
          <p:nvPr/>
        </p:nvPicPr>
        <p:blipFill>
          <a:blip r:embed="rId2"/>
          <a:stretch>
            <a:fillRect/>
          </a:stretch>
        </p:blipFill>
        <p:spPr>
          <a:xfrm>
            <a:off x="838200" y="3079531"/>
            <a:ext cx="10741006" cy="3035957"/>
          </a:xfrm>
          <a:prstGeom prst="rect">
            <a:avLst/>
          </a:prstGeom>
        </p:spPr>
      </p:pic>
      <p:pic>
        <p:nvPicPr>
          <p:cNvPr id="7" name="Picture 6">
            <a:extLst>
              <a:ext uri="{FF2B5EF4-FFF2-40B4-BE49-F238E27FC236}">
                <a16:creationId xmlns:a16="http://schemas.microsoft.com/office/drawing/2014/main" id="{2EE1ED68-4E01-8A4B-A7BA-47C8B67405A8}"/>
              </a:ext>
            </a:extLst>
          </p:cNvPr>
          <p:cNvPicPr>
            <a:picLocks noChangeAspect="1"/>
          </p:cNvPicPr>
          <p:nvPr/>
        </p:nvPicPr>
        <p:blipFill>
          <a:blip r:embed="rId3"/>
          <a:stretch>
            <a:fillRect/>
          </a:stretch>
        </p:blipFill>
        <p:spPr>
          <a:xfrm>
            <a:off x="6771727" y="5720473"/>
            <a:ext cx="5207498" cy="1027167"/>
          </a:xfrm>
          <a:prstGeom prst="rect">
            <a:avLst/>
          </a:prstGeom>
          <a:ln w="57150">
            <a:solidFill>
              <a:schemeClr val="bg1">
                <a:lumMod val="95000"/>
              </a:schemeClr>
            </a:solidFill>
          </a:ln>
        </p:spPr>
      </p:pic>
    </p:spTree>
    <p:extLst>
      <p:ext uri="{BB962C8B-B14F-4D97-AF65-F5344CB8AC3E}">
        <p14:creationId xmlns:p14="http://schemas.microsoft.com/office/powerpoint/2010/main" val="311460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0629-956E-3640-8D76-5B5289CD9423}"/>
              </a:ext>
            </a:extLst>
          </p:cNvPr>
          <p:cNvSpPr>
            <a:spLocks noGrp="1"/>
          </p:cNvSpPr>
          <p:nvPr>
            <p:ph type="title"/>
          </p:nvPr>
        </p:nvSpPr>
        <p:spPr/>
        <p:txBody>
          <a:bodyPr/>
          <a:lstStyle/>
          <a:p>
            <a:r>
              <a:rPr lang="en-US" dirty="0"/>
              <a:t>Lab - More JavaScript Practice</a:t>
            </a:r>
          </a:p>
        </p:txBody>
      </p:sp>
      <p:sp>
        <p:nvSpPr>
          <p:cNvPr id="3" name="Content Placeholder 2">
            <a:extLst>
              <a:ext uri="{FF2B5EF4-FFF2-40B4-BE49-F238E27FC236}">
                <a16:creationId xmlns:a16="http://schemas.microsoft.com/office/drawing/2014/main" id="{377B5791-E054-7C42-8655-8BED1DB552E3}"/>
              </a:ext>
            </a:extLst>
          </p:cNvPr>
          <p:cNvSpPr>
            <a:spLocks noGrp="1"/>
          </p:cNvSpPr>
          <p:nvPr>
            <p:ph idx="1"/>
          </p:nvPr>
        </p:nvSpPr>
        <p:spPr/>
        <p:txBody>
          <a:bodyPr/>
          <a:lstStyle/>
          <a:p>
            <a:r>
              <a:rPr lang="en-US" dirty="0"/>
              <a:t>Please ask if you need any help!</a:t>
            </a:r>
          </a:p>
        </p:txBody>
      </p:sp>
    </p:spTree>
    <p:extLst>
      <p:ext uri="{BB962C8B-B14F-4D97-AF65-F5344CB8AC3E}">
        <p14:creationId xmlns:p14="http://schemas.microsoft.com/office/powerpoint/2010/main" val="422160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normAutofit/>
          </a:bodyPr>
          <a:lstStyle/>
          <a:p>
            <a:r>
              <a:rPr lang="en-US" dirty="0"/>
              <a:t>Whitespace has no meaning (unlike Python) but typically follows Python/Java/C# -like style for readability</a:t>
            </a:r>
          </a:p>
          <a:p>
            <a:r>
              <a:rPr lang="en-US" dirty="0"/>
              <a:t>Use { } to indicate blocks of code, for example, functions, loops, conditional statements</a:t>
            </a:r>
          </a:p>
          <a:p>
            <a:r>
              <a:rPr lang="en-US" dirty="0"/>
              <a:t>You can end lines with a semicolon ; or not, but it’s rarely needed </a:t>
            </a:r>
            <a:r>
              <a:rPr lang="en-US" sz="2400" dirty="0">
                <a:hlinkClick r:id="rId2"/>
              </a:rPr>
              <a:t>https://news.codecademy.com/your-guide-to-semicolons-in-javascript/</a:t>
            </a:r>
            <a:r>
              <a:rPr lang="en-US" sz="2400" dirty="0"/>
              <a:t> </a:t>
            </a:r>
            <a:endParaRPr lang="en-US" dirty="0"/>
          </a:p>
        </p:txBody>
      </p:sp>
    </p:spTree>
    <p:extLst>
      <p:ext uri="{BB962C8B-B14F-4D97-AF65-F5344CB8AC3E}">
        <p14:creationId xmlns:p14="http://schemas.microsoft.com/office/powerpoint/2010/main" val="207970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1D0EF-27A0-D642-A499-6CC7B06C9DE8}"/>
              </a:ext>
            </a:extLst>
          </p:cNvPr>
          <p:cNvPicPr>
            <a:picLocks noChangeAspect="1"/>
          </p:cNvPicPr>
          <p:nvPr/>
        </p:nvPicPr>
        <p:blipFill>
          <a:blip r:embed="rId2"/>
          <a:stretch>
            <a:fillRect/>
          </a:stretch>
        </p:blipFill>
        <p:spPr>
          <a:xfrm>
            <a:off x="415244" y="1300931"/>
            <a:ext cx="8389711" cy="5299894"/>
          </a:xfrm>
          <a:prstGeom prst="rect">
            <a:avLst/>
          </a:prstGeom>
          <a:ln>
            <a:solidFill>
              <a:schemeClr val="bg1">
                <a:lumMod val="50000"/>
              </a:schemeClr>
            </a:solidFill>
          </a:ln>
        </p:spPr>
      </p:pic>
      <p:sp>
        <p:nvSpPr>
          <p:cNvPr id="2" name="Title 1"/>
          <p:cNvSpPr>
            <a:spLocks noGrp="1"/>
          </p:cNvSpPr>
          <p:nvPr>
            <p:ph type="title"/>
          </p:nvPr>
        </p:nvSpPr>
        <p:spPr>
          <a:xfrm>
            <a:off x="415244" y="0"/>
            <a:ext cx="11471956" cy="1143000"/>
          </a:xfrm>
        </p:spPr>
        <p:txBody>
          <a:bodyPr>
            <a:normAutofit fontScale="90000"/>
          </a:bodyPr>
          <a:lstStyle/>
          <a:p>
            <a:r>
              <a:rPr lang="en-US" dirty="0"/>
              <a:t>Basic Data Types </a:t>
            </a:r>
            <a:br>
              <a:rPr lang="en-US" dirty="0"/>
            </a:br>
            <a:r>
              <a:rPr lang="en-US" dirty="0"/>
              <a:t>Use </a:t>
            </a:r>
            <a:r>
              <a:rPr lang="en-US" b="1" dirty="0"/>
              <a:t>let</a:t>
            </a:r>
            <a:r>
              <a:rPr lang="en-US" dirty="0"/>
              <a:t> to create a variable</a:t>
            </a:r>
          </a:p>
        </p:txBody>
      </p:sp>
      <p:sp>
        <p:nvSpPr>
          <p:cNvPr id="3" name="Content Placeholder 2"/>
          <p:cNvSpPr>
            <a:spLocks noGrp="1"/>
          </p:cNvSpPr>
          <p:nvPr>
            <p:ph idx="1"/>
          </p:nvPr>
        </p:nvSpPr>
        <p:spPr>
          <a:xfrm>
            <a:off x="6897757" y="1570382"/>
            <a:ext cx="4770781" cy="2842591"/>
          </a:xfrm>
          <a:solidFill>
            <a:schemeClr val="bg1"/>
          </a:solidFill>
          <a:ln>
            <a:solidFill>
              <a:schemeClr val="bg1">
                <a:lumMod val="65000"/>
              </a:schemeClr>
            </a:solidFill>
          </a:ln>
        </p:spPr>
        <p:txBody>
          <a:bodyPr>
            <a:noAutofit/>
          </a:bodyPr>
          <a:lstStyle/>
          <a:p>
            <a:pPr marL="0" indent="0">
              <a:buNone/>
            </a:pPr>
            <a:r>
              <a:rPr lang="en-US" sz="2500" dirty="0"/>
              <a:t>All numbers, integer and floating point, are stored in </a:t>
            </a:r>
            <a:r>
              <a:rPr lang="en-US" sz="2500" b="1" dirty="0"/>
              <a:t>number</a:t>
            </a:r>
            <a:r>
              <a:rPr lang="en-US" sz="2500" dirty="0"/>
              <a:t> variables </a:t>
            </a:r>
          </a:p>
          <a:p>
            <a:pPr marL="0" indent="0">
              <a:buNone/>
            </a:pPr>
            <a:r>
              <a:rPr lang="en-US" sz="2500" dirty="0"/>
              <a:t>Like Python, JS figures out the type from the data being stored</a:t>
            </a:r>
          </a:p>
          <a:p>
            <a:pPr marL="0" indent="0">
              <a:buNone/>
            </a:pPr>
            <a:r>
              <a:rPr lang="en-US" sz="2500" dirty="0"/>
              <a:t>String variables can use single quotes, or double quotes. </a:t>
            </a:r>
          </a:p>
        </p:txBody>
      </p:sp>
      <p:sp>
        <p:nvSpPr>
          <p:cNvPr id="9" name="TextBox 8"/>
          <p:cNvSpPr txBox="1"/>
          <p:nvPr/>
        </p:nvSpPr>
        <p:spPr>
          <a:xfrm>
            <a:off x="7415127" y="5111517"/>
            <a:ext cx="3957638" cy="1246495"/>
          </a:xfrm>
          <a:prstGeom prst="rect">
            <a:avLst/>
          </a:prstGeom>
          <a:solidFill>
            <a:schemeClr val="bg1"/>
          </a:solidFill>
          <a:ln>
            <a:solidFill>
              <a:schemeClr val="bg1">
                <a:lumMod val="65000"/>
              </a:schemeClr>
            </a:solidFill>
          </a:ln>
        </p:spPr>
        <p:txBody>
          <a:bodyPr wrap="square" rtlCol="0">
            <a:spAutoFit/>
          </a:bodyPr>
          <a:lstStyle/>
          <a:p>
            <a:r>
              <a:rPr lang="en-US" sz="2500" dirty="0"/>
              <a:t>Boolean variables store </a:t>
            </a:r>
            <a:r>
              <a:rPr lang="en-US" sz="2500" b="1" dirty="0"/>
              <a:t>true</a:t>
            </a:r>
            <a:r>
              <a:rPr lang="en-US" sz="2500" dirty="0"/>
              <a:t> or </a:t>
            </a:r>
            <a:r>
              <a:rPr lang="en-US" sz="2500" b="1" dirty="0"/>
              <a:t>false</a:t>
            </a:r>
            <a:r>
              <a:rPr lang="en-US" sz="2500" dirty="0"/>
              <a:t> (Not True and False, like in Python)</a:t>
            </a:r>
          </a:p>
        </p:txBody>
      </p:sp>
    </p:spTree>
    <p:extLst>
      <p:ext uri="{BB962C8B-B14F-4D97-AF65-F5344CB8AC3E}">
        <p14:creationId xmlns:p14="http://schemas.microsoft.com/office/powerpoint/2010/main" val="728129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D858-74E7-AD4F-A906-8708C0B13727}"/>
              </a:ext>
            </a:extLst>
          </p:cNvPr>
          <p:cNvSpPr>
            <a:spLocks noGrp="1"/>
          </p:cNvSpPr>
          <p:nvPr>
            <p:ph type="title"/>
          </p:nvPr>
        </p:nvSpPr>
        <p:spPr/>
        <p:txBody>
          <a:bodyPr/>
          <a:lstStyle/>
          <a:p>
            <a:r>
              <a:rPr lang="en-US" dirty="0"/>
              <a:t>Your Turn - in the same file, or a new file</a:t>
            </a:r>
          </a:p>
        </p:txBody>
      </p:sp>
      <p:sp>
        <p:nvSpPr>
          <p:cNvPr id="3" name="Content Placeholder 2">
            <a:extLst>
              <a:ext uri="{FF2B5EF4-FFF2-40B4-BE49-F238E27FC236}">
                <a16:creationId xmlns:a16="http://schemas.microsoft.com/office/drawing/2014/main" id="{1845887F-3142-B34B-8B38-2D92A4C5B1FA}"/>
              </a:ext>
            </a:extLst>
          </p:cNvPr>
          <p:cNvSpPr>
            <a:spLocks noGrp="1"/>
          </p:cNvSpPr>
          <p:nvPr>
            <p:ph idx="1"/>
          </p:nvPr>
        </p:nvSpPr>
        <p:spPr>
          <a:xfrm>
            <a:off x="838200" y="1825625"/>
            <a:ext cx="6914322" cy="4351338"/>
          </a:xfrm>
        </p:spPr>
        <p:txBody>
          <a:bodyPr>
            <a:normAutofit fontScale="92500" lnSpcReduction="20000"/>
          </a:bodyPr>
          <a:lstStyle/>
          <a:p>
            <a:r>
              <a:rPr lang="en-US" dirty="0"/>
              <a:t>Create a variable with your name in </a:t>
            </a:r>
          </a:p>
          <a:p>
            <a:endParaRPr lang="en-US" dirty="0"/>
          </a:p>
          <a:p>
            <a:r>
              <a:rPr lang="en-US" dirty="0"/>
              <a:t>Create a variable with today's temperature (for example, 71)</a:t>
            </a:r>
          </a:p>
          <a:p>
            <a:endParaRPr lang="en-US" dirty="0"/>
          </a:p>
          <a:p>
            <a:r>
              <a:rPr lang="en-US" dirty="0" err="1"/>
              <a:t>console.log</a:t>
            </a:r>
            <a:r>
              <a:rPr lang="en-US" dirty="0"/>
              <a:t> both variables</a:t>
            </a:r>
          </a:p>
          <a:p>
            <a:endParaRPr lang="en-US" dirty="0"/>
          </a:p>
          <a:p>
            <a:r>
              <a:rPr lang="en-US" dirty="0"/>
              <a:t>Run your program again</a:t>
            </a:r>
          </a:p>
          <a:p>
            <a:r>
              <a:rPr lang="en-US" dirty="0"/>
              <a:t>From the terminal </a:t>
            </a:r>
            <a:r>
              <a:rPr lang="en-US" b="1" dirty="0"/>
              <a:t>node </a:t>
            </a:r>
            <a:r>
              <a:rPr lang="en-US" b="1" dirty="0" err="1"/>
              <a:t>hello.js</a:t>
            </a:r>
            <a:endParaRPr lang="en-US" b="1" dirty="0"/>
          </a:p>
          <a:p>
            <a:r>
              <a:rPr lang="en-US" dirty="0"/>
              <a:t>Tip: press the up arrow key in the terminal to recall previous commands</a:t>
            </a:r>
          </a:p>
        </p:txBody>
      </p:sp>
      <p:pic>
        <p:nvPicPr>
          <p:cNvPr id="4" name="Picture 3">
            <a:extLst>
              <a:ext uri="{FF2B5EF4-FFF2-40B4-BE49-F238E27FC236}">
                <a16:creationId xmlns:a16="http://schemas.microsoft.com/office/drawing/2014/main" id="{65DDDB9B-E8BE-9D41-84B2-5B43820B50E7}"/>
              </a:ext>
            </a:extLst>
          </p:cNvPr>
          <p:cNvPicPr>
            <a:picLocks noChangeAspect="1"/>
          </p:cNvPicPr>
          <p:nvPr/>
        </p:nvPicPr>
        <p:blipFill>
          <a:blip r:embed="rId2"/>
          <a:stretch>
            <a:fillRect/>
          </a:stretch>
        </p:blipFill>
        <p:spPr>
          <a:xfrm>
            <a:off x="8049039" y="1825624"/>
            <a:ext cx="3580494" cy="2448201"/>
          </a:xfrm>
          <a:prstGeom prst="rect">
            <a:avLst/>
          </a:prstGeom>
        </p:spPr>
      </p:pic>
      <p:pic>
        <p:nvPicPr>
          <p:cNvPr id="6" name="Picture 5">
            <a:extLst>
              <a:ext uri="{FF2B5EF4-FFF2-40B4-BE49-F238E27FC236}">
                <a16:creationId xmlns:a16="http://schemas.microsoft.com/office/drawing/2014/main" id="{DC436394-AE7C-E946-B874-D2FA93485763}"/>
              </a:ext>
            </a:extLst>
          </p:cNvPr>
          <p:cNvPicPr>
            <a:picLocks noChangeAspect="1"/>
          </p:cNvPicPr>
          <p:nvPr/>
        </p:nvPicPr>
        <p:blipFill>
          <a:blip r:embed="rId3"/>
          <a:stretch>
            <a:fillRect/>
          </a:stretch>
        </p:blipFill>
        <p:spPr>
          <a:xfrm>
            <a:off x="7821902" y="4569238"/>
            <a:ext cx="3531898" cy="2010465"/>
          </a:xfrm>
          <a:prstGeom prst="rect">
            <a:avLst/>
          </a:prstGeom>
        </p:spPr>
      </p:pic>
    </p:spTree>
    <p:extLst>
      <p:ext uri="{BB962C8B-B14F-4D97-AF65-F5344CB8AC3E}">
        <p14:creationId xmlns:p14="http://schemas.microsoft.com/office/powerpoint/2010/main" val="1030283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4978</TotalTime>
  <Words>2658</Words>
  <Application>Microsoft Macintosh PowerPoint</Application>
  <PresentationFormat>Widescreen</PresentationFormat>
  <Paragraphs>310</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Consolas</vt:lpstr>
      <vt:lpstr>Office Theme</vt:lpstr>
      <vt:lpstr>JavaScript</vt:lpstr>
      <vt:lpstr>Last time</vt:lpstr>
      <vt:lpstr>Install Node.js</vt:lpstr>
      <vt:lpstr>Code samples </vt:lpstr>
      <vt:lpstr>Create a new text file, called hello.js</vt:lpstr>
      <vt:lpstr>Run hello.js</vt:lpstr>
      <vt:lpstr>JavaScript Syntax</vt:lpstr>
      <vt:lpstr>Basic Data Types  Use let to create a variable</vt:lpstr>
      <vt:lpstr>Your Turn - in the same file, or a new file</vt:lpstr>
      <vt:lpstr>Defining Functions</vt:lpstr>
      <vt:lpstr>Defining Functions</vt:lpstr>
      <vt:lpstr>Defining Functions</vt:lpstr>
      <vt:lpstr>Functions - your turn </vt:lpstr>
      <vt:lpstr>GPA checking function</vt:lpstr>
      <vt:lpstr>Functions - your turn </vt:lpstr>
      <vt:lpstr>City and state example solution </vt:lpstr>
      <vt:lpstr>City and state example solution 2 - Template String</vt:lpstr>
      <vt:lpstr>Template Strings</vt:lpstr>
      <vt:lpstr>What happens if you call validGPA with a different number of arguments?</vt:lpstr>
      <vt:lpstr>What happens if you call cityStateAddress with a different number of arguments?</vt:lpstr>
      <vt:lpstr>Extra arguments to a function are available in a variable called arguments, this can be useful</vt:lpstr>
      <vt:lpstr>Function definitions as arguments to other functions</vt:lpstr>
      <vt:lpstr>Function definitions as arguments to other functions Functional programming</vt:lpstr>
      <vt:lpstr>If Statements </vt:lpstr>
      <vt:lpstr>If statements - testing for equality</vt:lpstr>
      <vt:lpstr>Is "5" equal to 5 ?</vt:lpstr>
      <vt:lpstr> != and !==</vt:lpstr>
      <vt:lpstr>AND and OR || for OR          &amp;&amp; for AND</vt:lpstr>
      <vt:lpstr>PowerPoint Presentation</vt:lpstr>
      <vt:lpstr>Loops in JavaScript</vt:lpstr>
      <vt:lpstr>For loops examples</vt:lpstr>
      <vt:lpstr>Type coercion</vt:lpstr>
      <vt:lpstr>While loops</vt:lpstr>
      <vt:lpstr>Strings: Various library functions </vt:lpstr>
      <vt:lpstr>Special values; Undefined, null, NaN, Infinity</vt:lpstr>
      <vt:lpstr>Special values; Undefined, null, NaN, Infinity</vt:lpstr>
      <vt:lpstr>Weird JavaScript</vt:lpstr>
      <vt:lpstr>Comments</vt:lpstr>
      <vt:lpstr>Comment your code!</vt:lpstr>
      <vt:lpstr>JavaScript Arrays and Objects</vt:lpstr>
      <vt:lpstr>JavaScript Arrays</vt:lpstr>
      <vt:lpstr>Modifying Elements</vt:lpstr>
      <vt:lpstr>Creating your own Arrays</vt:lpstr>
      <vt:lpstr>Array Manipulation</vt:lpstr>
      <vt:lpstr>Array Manipulation</vt:lpstr>
      <vt:lpstr>Adding elements</vt:lpstr>
      <vt:lpstr>Removing elements</vt:lpstr>
      <vt:lpstr>Looping over Arrays</vt:lpstr>
      <vt:lpstr>Looping over an array</vt:lpstr>
      <vt:lpstr>More array operations – length, sort(), reverse()</vt:lpstr>
      <vt:lpstr>Adding data to an array</vt:lpstr>
      <vt:lpstr>Reading data from an array</vt:lpstr>
      <vt:lpstr>Arrays in the browser </vt:lpstr>
      <vt:lpstr>Your Turn Tree order form</vt:lpstr>
      <vt:lpstr>Form validation</vt:lpstr>
      <vt:lpstr>JavaScript Objects</vt:lpstr>
      <vt:lpstr>Your Turn</vt:lpstr>
      <vt:lpstr>Objects and JSON</vt:lpstr>
      <vt:lpstr>Accessing and modifying data in an object</vt:lpstr>
      <vt:lpstr>Modifying properties</vt:lpstr>
      <vt:lpstr>Modifying Objects</vt:lpstr>
      <vt:lpstr>Nested Objects</vt:lpstr>
      <vt:lpstr>Nested Objects</vt:lpstr>
      <vt:lpstr>JSON</vt:lpstr>
      <vt:lpstr>Your Turn: Nested objects and arrays in JSON</vt:lpstr>
      <vt:lpstr>Looping and objects</vt:lpstr>
      <vt:lpstr>Lab - More JavaScript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James</dc:creator>
  <cp:lastModifiedBy>James, Clara L</cp:lastModifiedBy>
  <cp:revision>48</cp:revision>
  <dcterms:created xsi:type="dcterms:W3CDTF">2019-08-29T18:34:46Z</dcterms:created>
  <dcterms:modified xsi:type="dcterms:W3CDTF">2020-09-04T01:44:22Z</dcterms:modified>
</cp:coreProperties>
</file>